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4"/>
  </p:notesMasterIdLst>
  <p:handoutMasterIdLst>
    <p:handoutMasterId r:id="rId35"/>
  </p:handoutMasterIdLst>
  <p:sldIdLst>
    <p:sldId id="257" r:id="rId2"/>
    <p:sldId id="258" r:id="rId3"/>
    <p:sldId id="266" r:id="rId4"/>
    <p:sldId id="294" r:id="rId5"/>
    <p:sldId id="262" r:id="rId6"/>
    <p:sldId id="298" r:id="rId7"/>
    <p:sldId id="267" r:id="rId8"/>
    <p:sldId id="268" r:id="rId9"/>
    <p:sldId id="299" r:id="rId10"/>
    <p:sldId id="284" r:id="rId11"/>
    <p:sldId id="263" r:id="rId12"/>
    <p:sldId id="260" r:id="rId13"/>
    <p:sldId id="264" r:id="rId14"/>
    <p:sldId id="265" r:id="rId15"/>
    <p:sldId id="259" r:id="rId16"/>
    <p:sldId id="270" r:id="rId17"/>
    <p:sldId id="271" r:id="rId18"/>
    <p:sldId id="272" r:id="rId19"/>
    <p:sldId id="273" r:id="rId20"/>
    <p:sldId id="275" r:id="rId21"/>
    <p:sldId id="287" r:id="rId22"/>
    <p:sldId id="296" r:id="rId23"/>
    <p:sldId id="297" r:id="rId24"/>
    <p:sldId id="276" r:id="rId25"/>
    <p:sldId id="277" r:id="rId26"/>
    <p:sldId id="278" r:id="rId27"/>
    <p:sldId id="279" r:id="rId28"/>
    <p:sldId id="280" r:id="rId29"/>
    <p:sldId id="289" r:id="rId30"/>
    <p:sldId id="295" r:id="rId31"/>
    <p:sldId id="288" r:id="rId32"/>
    <p:sldId id="292" r:id="rId33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FF33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76"/>
    </p:cViewPr>
  </p:sorterViewPr>
  <p:notesViewPr>
    <p:cSldViewPr>
      <p:cViewPr varScale="1">
        <p:scale>
          <a:sx n="56" d="100"/>
          <a:sy n="56" d="100"/>
        </p:scale>
        <p:origin x="-238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A7340-26EB-4FAE-BEF7-F0CF581A0E55}" type="doc">
      <dgm:prSet loTypeId="urn:microsoft.com/office/officeart/2005/8/layout/cycle4#2" loCatId="cycle" qsTypeId="urn:microsoft.com/office/officeart/2005/8/quickstyle/simple3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0449586B-A5D9-423E-BFDD-52BF5243CBAD}">
      <dgm:prSet phldrT="[Text]" custT="1"/>
      <dgm:spPr/>
      <dgm:t>
        <a:bodyPr/>
        <a:lstStyle/>
        <a:p>
          <a:r>
            <a:rPr lang="el-GR" sz="2200" b="1" dirty="0" smtClean="0">
              <a:solidFill>
                <a:schemeClr val="bg1"/>
              </a:solidFill>
              <a:latin typeface="Calibri" pitchFamily="34" charset="0"/>
            </a:rPr>
            <a:t>Ι  ΠΡΟΓΡΑΜ- ΜΑΤΑ ΣΠΟΥΔΩΝ</a:t>
          </a:r>
          <a:endParaRPr lang="en-GB" sz="2200" b="1" dirty="0">
            <a:solidFill>
              <a:schemeClr val="bg1"/>
            </a:solidFill>
            <a:latin typeface="Calibri" pitchFamily="34" charset="0"/>
          </a:endParaRPr>
        </a:p>
      </dgm:t>
    </dgm:pt>
    <dgm:pt modelId="{A8F005F9-F123-410F-BA80-F2B38EA02F2A}" type="parTrans" cxnId="{286530AD-D33F-40E1-A509-3787EDC2545D}">
      <dgm:prSet/>
      <dgm:spPr/>
      <dgm:t>
        <a:bodyPr/>
        <a:lstStyle/>
        <a:p>
          <a:endParaRPr lang="en-GB" sz="1800">
            <a:latin typeface="Calibri" pitchFamily="34" charset="0"/>
          </a:endParaRPr>
        </a:p>
      </dgm:t>
    </dgm:pt>
    <dgm:pt modelId="{CA2AE017-FD95-4F49-BA41-3C7E761B80C1}" type="sibTrans" cxnId="{286530AD-D33F-40E1-A509-3787EDC2545D}">
      <dgm:prSet/>
      <dgm:spPr/>
      <dgm:t>
        <a:bodyPr/>
        <a:lstStyle/>
        <a:p>
          <a:endParaRPr lang="en-GB" sz="1800">
            <a:latin typeface="Calibri" pitchFamily="34" charset="0"/>
          </a:endParaRPr>
        </a:p>
      </dgm:t>
    </dgm:pt>
    <dgm:pt modelId="{A5299418-7BA5-4EFA-AB9B-6A72738A99ED}">
      <dgm:prSet phldrT="[Text]" custT="1"/>
      <dgm:spPr/>
      <dgm:t>
        <a:bodyPr/>
        <a:lstStyle/>
        <a:p>
          <a:r>
            <a:rPr lang="el-GR" sz="2200" b="1" dirty="0" smtClean="0">
              <a:solidFill>
                <a:schemeClr val="bg1"/>
              </a:solidFill>
              <a:latin typeface="Calibri" pitchFamily="34" charset="0"/>
            </a:rPr>
            <a:t>ΙΙ ΔΙΔΑΣΚΑΛΙΑ</a:t>
          </a:r>
          <a:endParaRPr lang="en-GB" sz="2200" b="1" dirty="0">
            <a:solidFill>
              <a:schemeClr val="bg1"/>
            </a:solidFill>
            <a:latin typeface="Calibri" pitchFamily="34" charset="0"/>
          </a:endParaRPr>
        </a:p>
      </dgm:t>
    </dgm:pt>
    <dgm:pt modelId="{98A67797-E682-403A-A2D6-BA73FD832CD3}" type="parTrans" cxnId="{20633E87-7D7F-49A1-B560-FEEE6A622B08}">
      <dgm:prSet/>
      <dgm:spPr/>
      <dgm:t>
        <a:bodyPr/>
        <a:lstStyle/>
        <a:p>
          <a:endParaRPr lang="en-GB" sz="1800">
            <a:latin typeface="Calibri" pitchFamily="34" charset="0"/>
          </a:endParaRPr>
        </a:p>
      </dgm:t>
    </dgm:pt>
    <dgm:pt modelId="{3C43AA9F-D69D-4EBF-BB47-45DE30193606}" type="sibTrans" cxnId="{20633E87-7D7F-49A1-B560-FEEE6A622B08}">
      <dgm:prSet/>
      <dgm:spPr/>
      <dgm:t>
        <a:bodyPr/>
        <a:lstStyle/>
        <a:p>
          <a:endParaRPr lang="en-GB" sz="1800">
            <a:latin typeface="Calibri" pitchFamily="34" charset="0"/>
          </a:endParaRPr>
        </a:p>
      </dgm:t>
    </dgm:pt>
    <dgm:pt modelId="{D3261F99-AF22-4F9A-9D3E-2430ACBA481C}">
      <dgm:prSet phldrT="[Text]" custT="1"/>
      <dgm:spPr/>
      <dgm:t>
        <a:bodyPr/>
        <a:lstStyle/>
        <a:p>
          <a:r>
            <a:rPr lang="el-GR" sz="2200" b="1" dirty="0" smtClean="0">
              <a:solidFill>
                <a:schemeClr val="bg1"/>
              </a:solidFill>
              <a:latin typeface="Calibri" pitchFamily="34" charset="0"/>
            </a:rPr>
            <a:t>ΙΙΙ     ΕΡΕΥΝΑ</a:t>
          </a:r>
          <a:endParaRPr lang="en-GB" sz="2200" b="1" dirty="0">
            <a:solidFill>
              <a:schemeClr val="bg1"/>
            </a:solidFill>
            <a:latin typeface="Calibri" pitchFamily="34" charset="0"/>
          </a:endParaRPr>
        </a:p>
      </dgm:t>
    </dgm:pt>
    <dgm:pt modelId="{41210D10-4EB7-4B90-83A0-CD8410DF965A}" type="parTrans" cxnId="{AAA46B81-7037-48EB-9822-7CFC983F7392}">
      <dgm:prSet/>
      <dgm:spPr/>
      <dgm:t>
        <a:bodyPr/>
        <a:lstStyle/>
        <a:p>
          <a:endParaRPr lang="en-GB" sz="1800">
            <a:latin typeface="Calibri" pitchFamily="34" charset="0"/>
          </a:endParaRPr>
        </a:p>
      </dgm:t>
    </dgm:pt>
    <dgm:pt modelId="{6EB29351-6459-4AD8-B617-7802AD846BBA}" type="sibTrans" cxnId="{AAA46B81-7037-48EB-9822-7CFC983F7392}">
      <dgm:prSet/>
      <dgm:spPr/>
      <dgm:t>
        <a:bodyPr/>
        <a:lstStyle/>
        <a:p>
          <a:endParaRPr lang="en-GB" sz="1800">
            <a:latin typeface="Calibri" pitchFamily="34" charset="0"/>
          </a:endParaRPr>
        </a:p>
      </dgm:t>
    </dgm:pt>
    <dgm:pt modelId="{B851D09F-C2E0-4EEC-B10E-4B576E08CE50}">
      <dgm:prSet phldrT="[Text]" custT="1"/>
      <dgm:spPr/>
      <dgm:t>
        <a:bodyPr/>
        <a:lstStyle/>
        <a:p>
          <a:r>
            <a:rPr lang="en-US" sz="2200" b="1" dirty="0" smtClean="0">
              <a:solidFill>
                <a:schemeClr val="bg1"/>
              </a:solidFill>
              <a:latin typeface="Calibri" pitchFamily="34" charset="0"/>
            </a:rPr>
            <a:t>IV </a:t>
          </a:r>
          <a:r>
            <a:rPr lang="el-GR" sz="2200" b="1" dirty="0" smtClean="0">
              <a:solidFill>
                <a:schemeClr val="bg1"/>
              </a:solidFill>
              <a:latin typeface="Calibri" pitchFamily="34" charset="0"/>
            </a:rPr>
            <a:t>ΥΠΟΔΟΜΕΣ</a:t>
          </a:r>
          <a:endParaRPr lang="en-GB" sz="2200" b="1" dirty="0">
            <a:solidFill>
              <a:schemeClr val="bg1"/>
            </a:solidFill>
            <a:latin typeface="Calibri" pitchFamily="34" charset="0"/>
          </a:endParaRPr>
        </a:p>
      </dgm:t>
    </dgm:pt>
    <dgm:pt modelId="{15F804EB-2434-419A-8D1F-8A2131AB677B}" type="parTrans" cxnId="{8F25B818-114F-49C6-948D-782BEB1AAB21}">
      <dgm:prSet/>
      <dgm:spPr/>
      <dgm:t>
        <a:bodyPr/>
        <a:lstStyle/>
        <a:p>
          <a:endParaRPr lang="en-GB" sz="1800">
            <a:latin typeface="Calibri" pitchFamily="34" charset="0"/>
          </a:endParaRPr>
        </a:p>
      </dgm:t>
    </dgm:pt>
    <dgm:pt modelId="{CE41910B-9C32-40A2-8E46-FBB1BF0B60E2}" type="sibTrans" cxnId="{8F25B818-114F-49C6-948D-782BEB1AAB21}">
      <dgm:prSet/>
      <dgm:spPr/>
      <dgm:t>
        <a:bodyPr/>
        <a:lstStyle/>
        <a:p>
          <a:endParaRPr lang="en-GB" sz="1800">
            <a:latin typeface="Calibri" pitchFamily="34" charset="0"/>
          </a:endParaRPr>
        </a:p>
      </dgm:t>
    </dgm:pt>
    <dgm:pt modelId="{EBBED612-6082-4E8F-AC4B-542B2979667F}">
      <dgm:prSet/>
      <dgm:spPr/>
      <dgm:t>
        <a:bodyPr/>
        <a:lstStyle/>
        <a:p>
          <a:endParaRPr lang="en-GB" dirty="0"/>
        </a:p>
      </dgm:t>
    </dgm:pt>
    <dgm:pt modelId="{B56D426F-F087-4CCD-B7C8-6939BAE3C5C4}" type="parTrans" cxnId="{2DA1D2BD-E7BC-49FB-88C7-04E4A72C64B5}">
      <dgm:prSet/>
      <dgm:spPr/>
      <dgm:t>
        <a:bodyPr/>
        <a:lstStyle/>
        <a:p>
          <a:endParaRPr lang="en-GB"/>
        </a:p>
      </dgm:t>
    </dgm:pt>
    <dgm:pt modelId="{747ABA8E-FEB9-4340-A698-99F75519A0C8}" type="sibTrans" cxnId="{2DA1D2BD-E7BC-49FB-88C7-04E4A72C64B5}">
      <dgm:prSet/>
      <dgm:spPr/>
      <dgm:t>
        <a:bodyPr/>
        <a:lstStyle/>
        <a:p>
          <a:endParaRPr lang="en-GB"/>
        </a:p>
      </dgm:t>
    </dgm:pt>
    <dgm:pt modelId="{89927747-4570-4E58-AE05-6721C421F895}" type="pres">
      <dgm:prSet presAssocID="{5A6A7340-26EB-4FAE-BEF7-F0CF581A0E5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FABCEC9-E060-4A92-A8A6-4A7E290FC964}" type="pres">
      <dgm:prSet presAssocID="{5A6A7340-26EB-4FAE-BEF7-F0CF581A0E55}" presName="children" presStyleCnt="0"/>
      <dgm:spPr/>
      <dgm:t>
        <a:bodyPr/>
        <a:lstStyle/>
        <a:p>
          <a:endParaRPr lang="en-GB"/>
        </a:p>
      </dgm:t>
    </dgm:pt>
    <dgm:pt modelId="{ED61804E-698F-4427-BC25-9D657D0C225F}" type="pres">
      <dgm:prSet presAssocID="{5A6A7340-26EB-4FAE-BEF7-F0CF581A0E55}" presName="childPlaceholder" presStyleCnt="0"/>
      <dgm:spPr/>
      <dgm:t>
        <a:bodyPr/>
        <a:lstStyle/>
        <a:p>
          <a:endParaRPr lang="en-GB"/>
        </a:p>
      </dgm:t>
    </dgm:pt>
    <dgm:pt modelId="{2F26114A-7673-444B-8DBB-5B6A4DBE3FAA}" type="pres">
      <dgm:prSet presAssocID="{5A6A7340-26EB-4FAE-BEF7-F0CF581A0E55}" presName="circle" presStyleCnt="0"/>
      <dgm:spPr/>
      <dgm:t>
        <a:bodyPr/>
        <a:lstStyle/>
        <a:p>
          <a:endParaRPr lang="en-GB"/>
        </a:p>
      </dgm:t>
    </dgm:pt>
    <dgm:pt modelId="{DDF863DA-6695-4854-8587-E5A567D1E348}" type="pres">
      <dgm:prSet presAssocID="{5A6A7340-26EB-4FAE-BEF7-F0CF581A0E5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F5CEB3-62B3-4935-B47E-58F1382C7405}" type="pres">
      <dgm:prSet presAssocID="{5A6A7340-26EB-4FAE-BEF7-F0CF581A0E55}" presName="quadrant2" presStyleLbl="node1" presStyleIdx="1" presStyleCnt="4" custLinFactNeighborX="-623" custLinFactNeighborY="133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E310E7-3D98-4C3C-AC5C-425EBBFEB582}" type="pres">
      <dgm:prSet presAssocID="{5A6A7340-26EB-4FAE-BEF7-F0CF581A0E55}" presName="quadrant3" presStyleLbl="node1" presStyleIdx="2" presStyleCnt="4" custLinFactNeighborX="-623" custLinFactNeighborY="114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8B9FF3-952A-4D4C-887A-92B4AEB94D6F}" type="pres">
      <dgm:prSet presAssocID="{5A6A7340-26EB-4FAE-BEF7-F0CF581A0E5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E89FDB6-E4BD-4F1E-BFE0-2F06CB6F6743}" type="pres">
      <dgm:prSet presAssocID="{5A6A7340-26EB-4FAE-BEF7-F0CF581A0E55}" presName="quadrantPlaceholder" presStyleCnt="0"/>
      <dgm:spPr/>
      <dgm:t>
        <a:bodyPr/>
        <a:lstStyle/>
        <a:p>
          <a:endParaRPr lang="en-GB"/>
        </a:p>
      </dgm:t>
    </dgm:pt>
    <dgm:pt modelId="{530AAE8C-877D-489A-A7AE-7909AFB0F345}" type="pres">
      <dgm:prSet presAssocID="{5A6A7340-26EB-4FAE-BEF7-F0CF581A0E55}" presName="center1" presStyleLbl="fgShp" presStyleIdx="0" presStyleCnt="2"/>
      <dgm:spPr/>
      <dgm:t>
        <a:bodyPr/>
        <a:lstStyle/>
        <a:p>
          <a:endParaRPr lang="en-GB"/>
        </a:p>
      </dgm:t>
    </dgm:pt>
    <dgm:pt modelId="{17A8E635-6A1E-4A3B-B0F3-2C04F5D56DBE}" type="pres">
      <dgm:prSet presAssocID="{5A6A7340-26EB-4FAE-BEF7-F0CF581A0E55}" presName="center2" presStyleLbl="fgShp" presStyleIdx="1" presStyleCnt="2"/>
      <dgm:spPr/>
      <dgm:t>
        <a:bodyPr/>
        <a:lstStyle/>
        <a:p>
          <a:endParaRPr lang="en-GB"/>
        </a:p>
      </dgm:t>
    </dgm:pt>
  </dgm:ptLst>
  <dgm:cxnLst>
    <dgm:cxn modelId="{170C4C68-1A72-4B69-A3A4-05E685A9640C}" type="presOf" srcId="{A5299418-7BA5-4EFA-AB9B-6A72738A99ED}" destId="{04F5CEB3-62B3-4935-B47E-58F1382C7405}" srcOrd="0" destOrd="0" presId="urn:microsoft.com/office/officeart/2005/8/layout/cycle4#2"/>
    <dgm:cxn modelId="{5A621214-B649-40F7-AEC7-0CBCD2458FAD}" type="presOf" srcId="{0449586B-A5D9-423E-BFDD-52BF5243CBAD}" destId="{DDF863DA-6695-4854-8587-E5A567D1E348}" srcOrd="0" destOrd="0" presId="urn:microsoft.com/office/officeart/2005/8/layout/cycle4#2"/>
    <dgm:cxn modelId="{20633E87-7D7F-49A1-B560-FEEE6A622B08}" srcId="{5A6A7340-26EB-4FAE-BEF7-F0CF581A0E55}" destId="{A5299418-7BA5-4EFA-AB9B-6A72738A99ED}" srcOrd="1" destOrd="0" parTransId="{98A67797-E682-403A-A2D6-BA73FD832CD3}" sibTransId="{3C43AA9F-D69D-4EBF-BB47-45DE30193606}"/>
    <dgm:cxn modelId="{286530AD-D33F-40E1-A509-3787EDC2545D}" srcId="{5A6A7340-26EB-4FAE-BEF7-F0CF581A0E55}" destId="{0449586B-A5D9-423E-BFDD-52BF5243CBAD}" srcOrd="0" destOrd="0" parTransId="{A8F005F9-F123-410F-BA80-F2B38EA02F2A}" sibTransId="{CA2AE017-FD95-4F49-BA41-3C7E761B80C1}"/>
    <dgm:cxn modelId="{AAA46B81-7037-48EB-9822-7CFC983F7392}" srcId="{5A6A7340-26EB-4FAE-BEF7-F0CF581A0E55}" destId="{D3261F99-AF22-4F9A-9D3E-2430ACBA481C}" srcOrd="2" destOrd="0" parTransId="{41210D10-4EB7-4B90-83A0-CD8410DF965A}" sibTransId="{6EB29351-6459-4AD8-B617-7802AD846BBA}"/>
    <dgm:cxn modelId="{8F25B818-114F-49C6-948D-782BEB1AAB21}" srcId="{5A6A7340-26EB-4FAE-BEF7-F0CF581A0E55}" destId="{B851D09F-C2E0-4EEC-B10E-4B576E08CE50}" srcOrd="3" destOrd="0" parTransId="{15F804EB-2434-419A-8D1F-8A2131AB677B}" sibTransId="{CE41910B-9C32-40A2-8E46-FBB1BF0B60E2}"/>
    <dgm:cxn modelId="{2DA1D2BD-E7BC-49FB-88C7-04E4A72C64B5}" srcId="{5A6A7340-26EB-4FAE-BEF7-F0CF581A0E55}" destId="{EBBED612-6082-4E8F-AC4B-542B2979667F}" srcOrd="4" destOrd="0" parTransId="{B56D426F-F087-4CCD-B7C8-6939BAE3C5C4}" sibTransId="{747ABA8E-FEB9-4340-A698-99F75519A0C8}"/>
    <dgm:cxn modelId="{986485CB-8A02-48EA-B099-265F91737FDE}" type="presOf" srcId="{D3261F99-AF22-4F9A-9D3E-2430ACBA481C}" destId="{1AE310E7-3D98-4C3C-AC5C-425EBBFEB582}" srcOrd="0" destOrd="0" presId="urn:microsoft.com/office/officeart/2005/8/layout/cycle4#2"/>
    <dgm:cxn modelId="{6C174BBC-D5DC-475C-8DA8-21F2320E92E8}" type="presOf" srcId="{5A6A7340-26EB-4FAE-BEF7-F0CF581A0E55}" destId="{89927747-4570-4E58-AE05-6721C421F895}" srcOrd="0" destOrd="0" presId="urn:microsoft.com/office/officeart/2005/8/layout/cycle4#2"/>
    <dgm:cxn modelId="{49E3BE25-2E17-4622-8970-C4EEB39E3C33}" type="presOf" srcId="{B851D09F-C2E0-4EEC-B10E-4B576E08CE50}" destId="{D88B9FF3-952A-4D4C-887A-92B4AEB94D6F}" srcOrd="0" destOrd="0" presId="urn:microsoft.com/office/officeart/2005/8/layout/cycle4#2"/>
    <dgm:cxn modelId="{7550EB40-19F6-4CA6-88CE-392E2C218652}" type="presParOf" srcId="{89927747-4570-4E58-AE05-6721C421F895}" destId="{4FABCEC9-E060-4A92-A8A6-4A7E290FC964}" srcOrd="0" destOrd="0" presId="urn:microsoft.com/office/officeart/2005/8/layout/cycle4#2"/>
    <dgm:cxn modelId="{DCD03C21-7108-4045-AAF5-A6660B74C5D6}" type="presParOf" srcId="{4FABCEC9-E060-4A92-A8A6-4A7E290FC964}" destId="{ED61804E-698F-4427-BC25-9D657D0C225F}" srcOrd="0" destOrd="0" presId="urn:microsoft.com/office/officeart/2005/8/layout/cycle4#2"/>
    <dgm:cxn modelId="{5DF42BE5-1E86-4CF8-88CA-528B98A82FF1}" type="presParOf" srcId="{89927747-4570-4E58-AE05-6721C421F895}" destId="{2F26114A-7673-444B-8DBB-5B6A4DBE3FAA}" srcOrd="1" destOrd="0" presId="urn:microsoft.com/office/officeart/2005/8/layout/cycle4#2"/>
    <dgm:cxn modelId="{D5618E0D-C021-4CBF-BC50-F532FB5C7940}" type="presParOf" srcId="{2F26114A-7673-444B-8DBB-5B6A4DBE3FAA}" destId="{DDF863DA-6695-4854-8587-E5A567D1E348}" srcOrd="0" destOrd="0" presId="urn:microsoft.com/office/officeart/2005/8/layout/cycle4#2"/>
    <dgm:cxn modelId="{F36653E9-A1B1-4F36-BD47-FD5521C497F5}" type="presParOf" srcId="{2F26114A-7673-444B-8DBB-5B6A4DBE3FAA}" destId="{04F5CEB3-62B3-4935-B47E-58F1382C7405}" srcOrd="1" destOrd="0" presId="urn:microsoft.com/office/officeart/2005/8/layout/cycle4#2"/>
    <dgm:cxn modelId="{2F9D4168-DE12-468A-9191-08CF7E6CFDCA}" type="presParOf" srcId="{2F26114A-7673-444B-8DBB-5B6A4DBE3FAA}" destId="{1AE310E7-3D98-4C3C-AC5C-425EBBFEB582}" srcOrd="2" destOrd="0" presId="urn:microsoft.com/office/officeart/2005/8/layout/cycle4#2"/>
    <dgm:cxn modelId="{A76EF54C-12C6-4DE6-9189-F43979A10635}" type="presParOf" srcId="{2F26114A-7673-444B-8DBB-5B6A4DBE3FAA}" destId="{D88B9FF3-952A-4D4C-887A-92B4AEB94D6F}" srcOrd="3" destOrd="0" presId="urn:microsoft.com/office/officeart/2005/8/layout/cycle4#2"/>
    <dgm:cxn modelId="{7129E144-91C0-4D9D-9937-D30A929D4DF1}" type="presParOf" srcId="{2F26114A-7673-444B-8DBB-5B6A4DBE3FAA}" destId="{BE89FDB6-E4BD-4F1E-BFE0-2F06CB6F6743}" srcOrd="4" destOrd="0" presId="urn:microsoft.com/office/officeart/2005/8/layout/cycle4#2"/>
    <dgm:cxn modelId="{B8F61136-983C-4571-8521-B104528ADA2F}" type="presParOf" srcId="{89927747-4570-4E58-AE05-6721C421F895}" destId="{530AAE8C-877D-489A-A7AE-7909AFB0F345}" srcOrd="2" destOrd="0" presId="urn:microsoft.com/office/officeart/2005/8/layout/cycle4#2"/>
    <dgm:cxn modelId="{A0F80D99-9B57-455C-9FEA-00807A4C2D82}" type="presParOf" srcId="{89927747-4570-4E58-AE05-6721C421F895}" destId="{17A8E635-6A1E-4A3B-B0F3-2C04F5D56DBE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845D9A-1ADC-4761-8D9B-BE2A68A0C4F3}" type="datetimeFigureOut">
              <a:rPr lang="el-GR"/>
              <a:pPr>
                <a:defRPr/>
              </a:pPr>
              <a:t>22/2/2013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0C3137-8F06-4A8A-8078-815CF972BB9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D12C92-57B7-49D9-AC93-C3D198D848AB}" type="datetimeFigureOut">
              <a:rPr lang="el-GR"/>
              <a:pPr>
                <a:defRPr/>
              </a:pPr>
              <a:t>22/2/2013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987937-EC0C-4140-981C-293E70067C0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F9F313-3A9A-4791-AFD1-14A191DC7E2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E4248-57D8-4389-921B-2980BE34EDAA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91318" tIns="45659" rIns="91318" bIns="45659"/>
          <a:lstStyle/>
          <a:p>
            <a:endParaRPr lang="el-GR" smtClean="0"/>
          </a:p>
        </p:txBody>
      </p:sp>
      <p:sp>
        <p:nvSpPr>
          <p:cNvPr id="4" name="3 - Θέση αριθμού διαφάνειας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lIns="91318" tIns="45659" rIns="91318" bIns="45659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3CF7517-51C0-45B7-BF5A-1FC01C763DE6}" type="slidenum">
              <a:rPr lang="en-GB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n-GB" sz="1200" dirty="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62ABDB-63F2-4A0E-8626-5C1B8E58E3AD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>
              <a:cs typeface="Arial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</p:grpSp>
      </p:grpSp>
      <p:sp>
        <p:nvSpPr>
          <p:cNvPr id="6253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6253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A63B9-C8F2-4448-A36B-728110DFE875}" type="datetimeFigureOut">
              <a:rPr lang="el-GR"/>
              <a:pPr>
                <a:defRPr/>
              </a:pPr>
              <a:t>22/2/2013</a:t>
            </a:fld>
            <a:endParaRPr lang="el-GR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E5C0E-05FA-4412-8209-C1A391A036C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2E304-3041-4935-8DCD-D1B049F89151}" type="datetimeFigureOut">
              <a:rPr lang="el-GR"/>
              <a:pPr>
                <a:defRPr/>
              </a:pPr>
              <a:t>22/2/2013</a:t>
            </a:fld>
            <a:endParaRPr lang="el-G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401F6-1C02-40D3-B7E7-A13AB63389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9A954-B242-4B9F-BD24-09FAC03D42EB}" type="datetimeFigureOut">
              <a:rPr lang="el-GR"/>
              <a:pPr>
                <a:defRPr/>
              </a:pPr>
              <a:t>22/2/2013</a:t>
            </a:fld>
            <a:endParaRPr lang="el-G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89C6A-45C3-49BA-8047-ADBD629E31B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372D1-4A42-416F-B64E-D8D3C41BEBF1}" type="datetimeFigureOut">
              <a:rPr lang="el-GR"/>
              <a:pPr>
                <a:defRPr/>
              </a:pPr>
              <a:t>22/2/2013</a:t>
            </a:fld>
            <a:endParaRPr lang="el-G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7F8C8-AD01-4735-BB94-BDE96A633BC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DE7BF-2A15-442E-A0EF-9926C79F039C}" type="datetimeFigureOut">
              <a:rPr lang="el-GR"/>
              <a:pPr>
                <a:defRPr/>
              </a:pPr>
              <a:t>22/2/2013</a:t>
            </a:fld>
            <a:endParaRPr lang="el-G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59E67-3300-4F92-851E-E342B07F86D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0F752-A0E5-4274-9E3F-E10EFAB818F0}" type="datetimeFigureOut">
              <a:rPr lang="el-GR"/>
              <a:pPr>
                <a:defRPr/>
              </a:pPr>
              <a:t>22/2/2013</a:t>
            </a:fld>
            <a:endParaRPr lang="el-G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F3A5E-8ACE-4A15-B742-60A677E7DA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4F84E-DDC1-497E-843E-CE33A63F7ECD}" type="datetimeFigureOut">
              <a:rPr lang="el-GR"/>
              <a:pPr>
                <a:defRPr/>
              </a:pPr>
              <a:t>22/2/2013</a:t>
            </a:fld>
            <a:endParaRPr lang="el-GR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0E84F-94C1-4C09-875D-9341508A5A1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5955F-D125-4166-93EA-6F59EFCC38F5}" type="datetimeFigureOut">
              <a:rPr lang="el-GR"/>
              <a:pPr>
                <a:defRPr/>
              </a:pPr>
              <a:t>22/2/2013</a:t>
            </a:fld>
            <a:endParaRPr lang="el-GR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3C17E-EFEB-4DED-BD24-696315AD3FA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99028-958D-4CF6-9780-482B55BB75BC}" type="datetimeFigureOut">
              <a:rPr lang="el-GR"/>
              <a:pPr>
                <a:defRPr/>
              </a:pPr>
              <a:t>22/2/2013</a:t>
            </a:fld>
            <a:endParaRPr lang="el-GR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22E0B-2147-4F1E-92FF-45ED16A608C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8B184-0C67-412F-B8A4-6301C1E494B3}" type="datetimeFigureOut">
              <a:rPr lang="el-GR"/>
              <a:pPr>
                <a:defRPr/>
              </a:pPr>
              <a:t>22/2/2013</a:t>
            </a:fld>
            <a:endParaRPr lang="el-G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4EC4B-6A03-491D-B650-3846FEF3FF2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DDA4E-26E6-4825-B007-CAC1479B6B61}" type="datetimeFigureOut">
              <a:rPr lang="el-GR"/>
              <a:pPr>
                <a:defRPr/>
              </a:pPr>
              <a:t>22/2/2013</a:t>
            </a:fld>
            <a:endParaRPr lang="el-G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0C96E-EFC2-41FB-A564-963FFE03EF3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6144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6144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4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4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4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5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5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5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5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5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5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5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6145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5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6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6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6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6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6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6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6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6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6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6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7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7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7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7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7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7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6147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7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7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8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8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8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8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8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8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8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8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8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8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9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9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9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9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6149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9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9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9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49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50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sp>
            <p:nvSpPr>
              <p:cNvPr id="6150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l-GR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6150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6150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6150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l-GR"/>
                </a:p>
              </p:txBody>
            </p:sp>
            <p:sp>
              <p:nvSpPr>
                <p:cNvPr id="6150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l-GR"/>
                </a:p>
              </p:txBody>
            </p:sp>
          </p:grpSp>
        </p:grpSp>
      </p:grpSp>
      <p:sp>
        <p:nvSpPr>
          <p:cNvPr id="6150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6150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150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92928DA-85E5-45A0-90FB-F2496B4544A6}" type="datetimeFigureOut">
              <a:rPr lang="el-GR"/>
              <a:pPr>
                <a:defRPr/>
              </a:pPr>
              <a:t>22/2/2013</a:t>
            </a:fld>
            <a:endParaRPr lang="el-GR"/>
          </a:p>
        </p:txBody>
      </p:sp>
      <p:sp>
        <p:nvSpPr>
          <p:cNvPr id="6151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151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DB947E5-F427-465D-8E66-B8253B0C95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620713"/>
            <a:ext cx="8229600" cy="1728787"/>
          </a:xfrm>
        </p:spPr>
        <p:txBody>
          <a:bodyPr anchorCtr="0">
            <a:normAutofit/>
          </a:bodyPr>
          <a:lstStyle/>
          <a:p>
            <a:pPr eaLnBrk="1" hangingPunct="1"/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800" b="1" smtClean="0"/>
              <a:t/>
            </a:r>
            <a:br>
              <a:rPr lang="en-US" sz="2800" b="1" smtClean="0"/>
            </a:br>
            <a:r>
              <a:rPr lang="el-GR" sz="2800" b="1" smtClean="0">
                <a:solidFill>
                  <a:srgbClr val="FFFF00"/>
                </a:solidFill>
              </a:rPr>
              <a:t>«Εφαρμογή της Πιστοποίησης  Ποιότητας </a:t>
            </a:r>
            <a:r>
              <a:rPr lang="en-US" sz="2800" b="1" smtClean="0">
                <a:solidFill>
                  <a:srgbClr val="FFFF00"/>
                </a:solidFill>
              </a:rPr>
              <a:t/>
            </a:r>
            <a:br>
              <a:rPr lang="en-US" sz="2800" b="1" smtClean="0">
                <a:solidFill>
                  <a:srgbClr val="FFFF00"/>
                </a:solidFill>
              </a:rPr>
            </a:br>
            <a:r>
              <a:rPr lang="el-GR" sz="2800" b="1" smtClean="0">
                <a:solidFill>
                  <a:srgbClr val="FFFF00"/>
                </a:solidFill>
              </a:rPr>
              <a:t>στα Ελληνικά Ιδρύματα Ανώτατης Εκπαίδευσης»</a:t>
            </a:r>
            <a:r>
              <a:rPr lang="el-GR" sz="2800" b="1" smtClean="0"/>
              <a:t> </a:t>
            </a:r>
            <a:r>
              <a:rPr lang="en-US" sz="4000" b="1" smtClean="0"/>
              <a:t/>
            </a:r>
            <a:br>
              <a:rPr lang="en-US" sz="4000" b="1" smtClean="0"/>
            </a:br>
            <a:endParaRPr lang="el-GR" sz="4000" smtClean="0"/>
          </a:p>
        </p:txBody>
      </p:sp>
      <p:sp>
        <p:nvSpPr>
          <p:cNvPr id="15362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457200" y="2997200"/>
            <a:ext cx="8229600" cy="3128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endParaRPr lang="en-US" sz="2000" b="1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200" b="1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200" b="1" i="1"/>
              <a:t>Ιωάννης Βλάχος</a:t>
            </a:r>
            <a:endParaRPr lang="en-US" sz="2200" b="1" i="1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200" i="1"/>
              <a:t> Ομότιμος</a:t>
            </a:r>
            <a:r>
              <a:rPr lang="el-GR" sz="2200" b="1" i="1"/>
              <a:t> </a:t>
            </a:r>
            <a:r>
              <a:rPr lang="el-GR" sz="2200" i="1"/>
              <a:t>Καθηγητής  ΤΕΙ Κρήτης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200" i="1"/>
              <a:t>Μέλος της ΑΔΙΠ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200" i="1"/>
              <a:t>Bologna Expert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en-US" sz="2200" i="1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200" i="1"/>
              <a:t>ΑΘΗΝΑ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200" i="1"/>
              <a:t>22 Φεβρουαρίου 2013</a:t>
            </a:r>
            <a:endParaRPr lang="el-GR" sz="220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276475"/>
            <a:ext cx="10858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4925" y="1268413"/>
            <a:ext cx="9001125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+mn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328006" y="908720"/>
          <a:ext cx="757258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395288" y="4005263"/>
            <a:ext cx="3671887" cy="2232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l-GR" sz="24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Η    αξιολόγηση επικεντρώνεται σε     τέσσερις βασικούς τομείς  </a:t>
            </a:r>
            <a:r>
              <a:rPr lang="en-US" sz="24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προσφερομένων   υπηρεσιών</a:t>
            </a:r>
            <a:endParaRPr lang="en-GB" sz="2400" i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2988" y="1773238"/>
            <a:ext cx="2592387" cy="1827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ΣΤΗΝ ΑΝΩΤΑΤΗ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l-GR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ΕΚΠΑΙΔΕΥΣΗ</a:t>
            </a: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950" y="1341438"/>
            <a:ext cx="4105275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+mn-cs"/>
              </a:rPr>
              <a:t>ΣΥΝΤΕΛΕΣΤΕΣ ΠΟΙΟΤΗΤΑΣ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0AAE8C-877D-489A-A7AE-7909AFB0F3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30AAE8C-877D-489A-A7AE-7909AFB0F3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F863DA-6695-4854-8587-E5A567D1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DDF863DA-6695-4854-8587-E5A567D1E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F5CEB3-62B3-4935-B47E-58F1382C74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04F5CEB3-62B3-4935-B47E-58F1382C74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E310E7-3D98-4C3C-AC5C-425EBBFEB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1AE310E7-3D98-4C3C-AC5C-425EBBFEB5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8B9FF3-952A-4D4C-887A-92B4AEB94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D88B9FF3-952A-4D4C-887A-92B4AEB94D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- Ορθογώνιο"/>
          <p:cNvSpPr>
            <a:spLocks noChangeArrowheads="1"/>
          </p:cNvSpPr>
          <p:nvPr/>
        </p:nvSpPr>
        <p:spPr bwMode="auto">
          <a:xfrm>
            <a:off x="250825" y="333375"/>
            <a:ext cx="864235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>
              <a:latin typeface="Calibri" pitchFamily="34" charset="0"/>
            </a:endParaRPr>
          </a:p>
          <a:p>
            <a:pPr algn="ctr"/>
            <a:r>
              <a:rPr lang="el-GR" sz="2800">
                <a:solidFill>
                  <a:srgbClr val="FFFF00"/>
                </a:solidFill>
                <a:latin typeface="Calibri" pitchFamily="34" charset="0"/>
              </a:rPr>
              <a:t>ΠΡΟΓΡΑΜΜΑΤΑ ΣΠΟΥΔΩΝ</a:t>
            </a:r>
            <a:endParaRPr lang="en-US" sz="2800">
              <a:solidFill>
                <a:srgbClr val="FFFF00"/>
              </a:solidFill>
              <a:latin typeface="Calibri" pitchFamily="34" charset="0"/>
            </a:endParaRPr>
          </a:p>
          <a:p>
            <a:endParaRPr lang="en-US" sz="280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r>
              <a:rPr lang="el-GR" sz="3200" i="1">
                <a:latin typeface="Calibri" pitchFamily="34" charset="0"/>
              </a:rPr>
              <a:t> </a:t>
            </a:r>
            <a:r>
              <a:rPr lang="el-GR" sz="2800" i="1">
                <a:latin typeface="Calibri" pitchFamily="34" charset="0"/>
              </a:rPr>
              <a:t>Σαφήνεια στόχων σύμφωνα με τις ανάγκες της Κοινωνίας</a:t>
            </a:r>
            <a:r>
              <a:rPr lang="el-GR" sz="3200" i="1">
                <a:latin typeface="Calibri" pitchFamily="34" charset="0"/>
              </a:rPr>
              <a:t> </a:t>
            </a:r>
          </a:p>
          <a:p>
            <a:pPr algn="ctr"/>
            <a:endParaRPr lang="en-US" sz="3200" i="1"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Αποτελεσματική οργάνωση των σπουδών </a:t>
            </a:r>
          </a:p>
          <a:p>
            <a:r>
              <a:rPr lang="el-GR" sz="2800">
                <a:latin typeface="Calibri" pitchFamily="34" charset="0"/>
              </a:rPr>
              <a:t>Ορθολογικό σύστημα εξετάσεων </a:t>
            </a:r>
          </a:p>
          <a:p>
            <a:r>
              <a:rPr lang="el-GR" sz="2800">
                <a:latin typeface="Calibri" pitchFamily="34" charset="0"/>
              </a:rPr>
              <a:t>Συνοχή και Λειτουργικότητα </a:t>
            </a:r>
          </a:p>
          <a:p>
            <a:endParaRPr lang="el-GR" sz="2800"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Διαθεσιμότητα αναγκαίων πόρων υποστήριξης </a:t>
            </a:r>
          </a:p>
          <a:p>
            <a:endParaRPr lang="el-GR" sz="2800"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Συνάφεια με διεθνώς αποδεκτές νόρμες και μαθησιακές απαιτήσεις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0" y="620713"/>
            <a:ext cx="8229600" cy="55054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l-GR" smtClean="0">
                <a:solidFill>
                  <a:srgbClr val="FFFF00"/>
                </a:solidFill>
              </a:rPr>
              <a:t>ΔΙΔΑΣΚΑΛΙΑ</a:t>
            </a:r>
          </a:p>
          <a:p>
            <a:pPr algn="ctr" eaLnBrk="1" hangingPunct="1"/>
            <a:endParaRPr lang="el-GR" smtClean="0">
              <a:solidFill>
                <a:srgbClr val="FFFF00"/>
              </a:solidFill>
            </a:endParaRPr>
          </a:p>
          <a:p>
            <a:pPr eaLnBrk="1" hangingPunct="1"/>
            <a:r>
              <a:rPr lang="el-GR" sz="3000" smtClean="0"/>
              <a:t>Οργάνωση και εκτέλεση διδακτικών καθηκόντων</a:t>
            </a:r>
          </a:p>
          <a:p>
            <a:pPr eaLnBrk="1" hangingPunct="1"/>
            <a:r>
              <a:rPr lang="el-GR" sz="3000" smtClean="0"/>
              <a:t>Αποτελεσματικότητα του διδακτικού προσωπικού</a:t>
            </a:r>
          </a:p>
          <a:p>
            <a:pPr eaLnBrk="1" hangingPunct="1"/>
            <a:r>
              <a:rPr lang="el-GR" sz="3000" smtClean="0"/>
              <a:t>Αναλογία διδασκομένων/διδασκόντων &amp; ποιότητα επαφής</a:t>
            </a:r>
          </a:p>
          <a:p>
            <a:pPr eaLnBrk="1" hangingPunct="1"/>
            <a:r>
              <a:rPr lang="el-GR" sz="3000" smtClean="0"/>
              <a:t>Επίπεδο και ποιότητα του αποτελέσματος</a:t>
            </a:r>
          </a:p>
          <a:p>
            <a:pPr eaLnBrk="1" hangingPunct="1"/>
            <a:r>
              <a:rPr lang="el-GR" sz="3000" smtClean="0"/>
              <a:t>Κινητικότητα διδασκόντων και διδασκομένων</a:t>
            </a:r>
          </a:p>
          <a:p>
            <a:pPr eaLnBrk="1" hangingPunct="1"/>
            <a:r>
              <a:rPr lang="el-GR" sz="3000" smtClean="0"/>
              <a:t>Χρήση νέων τεχνολογιών και μεθόδων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2 - Ορθογώνιο"/>
          <p:cNvSpPr>
            <a:spLocks noChangeArrowheads="1"/>
          </p:cNvSpPr>
          <p:nvPr/>
        </p:nvSpPr>
        <p:spPr bwMode="auto">
          <a:xfrm>
            <a:off x="539750" y="404813"/>
            <a:ext cx="8208963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>
              <a:latin typeface="Calibri" pitchFamily="34" charset="0"/>
            </a:endParaRPr>
          </a:p>
          <a:p>
            <a:endParaRPr lang="el-GR">
              <a:latin typeface="Calibri" pitchFamily="34" charset="0"/>
            </a:endParaRPr>
          </a:p>
          <a:p>
            <a:pPr algn="ctr"/>
            <a:r>
              <a:rPr lang="el-GR" sz="3200">
                <a:solidFill>
                  <a:srgbClr val="FFFF00"/>
                </a:solidFill>
                <a:latin typeface="Calibri" pitchFamily="34" charset="0"/>
              </a:rPr>
              <a:t>ΕΡΕΥΝΑ</a:t>
            </a:r>
          </a:p>
          <a:p>
            <a:pPr algn="ctr"/>
            <a:endParaRPr lang="el-GR" sz="320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l-GR" sz="3200">
                <a:latin typeface="Calibri" pitchFamily="34" charset="0"/>
              </a:rPr>
              <a:t>Συνεισφορά στην επιστήμη </a:t>
            </a:r>
          </a:p>
          <a:p>
            <a:r>
              <a:rPr lang="el-GR" sz="3200">
                <a:latin typeface="Calibri" pitchFamily="34" charset="0"/>
              </a:rPr>
              <a:t>Πρωτοτυπία και αποδοτικότητα της Έρευνας</a:t>
            </a:r>
          </a:p>
          <a:p>
            <a:r>
              <a:rPr lang="el-GR" sz="3200">
                <a:latin typeface="Calibri" pitchFamily="34" charset="0"/>
              </a:rPr>
              <a:t>Ερευνητικά Προγράμματα και συνεργασίες </a:t>
            </a:r>
          </a:p>
          <a:p>
            <a:r>
              <a:rPr lang="el-GR" sz="3200">
                <a:latin typeface="Calibri" pitchFamily="34" charset="0"/>
              </a:rPr>
              <a:t>Αριθμός δημοσιεύσεων, ετεροαναφορών, </a:t>
            </a:r>
          </a:p>
          <a:p>
            <a:r>
              <a:rPr lang="el-GR" sz="3200">
                <a:latin typeface="Calibri" pitchFamily="34" charset="0"/>
              </a:rPr>
              <a:t>Διακρίσεις, Διπλώματα ευρεσιτεχνίας και Βραβεία</a:t>
            </a:r>
            <a:endParaRPr lang="en-US" sz="3200">
              <a:latin typeface="Calibri" pitchFamily="34" charset="0"/>
            </a:endParaRPr>
          </a:p>
          <a:p>
            <a:r>
              <a:rPr lang="el-GR" sz="3200">
                <a:latin typeface="Calibri" pitchFamily="34" charset="0"/>
              </a:rPr>
              <a:t>Ποιότητα υποδομών έρευνας </a:t>
            </a:r>
          </a:p>
          <a:p>
            <a:r>
              <a:rPr lang="el-GR" sz="3200">
                <a:latin typeface="Calibri" pitchFamily="34" charset="0"/>
              </a:rPr>
              <a:t>Συμμετοχή των φοιτητών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- Ορθογώνιο"/>
          <p:cNvSpPr>
            <a:spLocks noChangeArrowheads="1"/>
          </p:cNvSpPr>
          <p:nvPr/>
        </p:nvSpPr>
        <p:spPr bwMode="auto">
          <a:xfrm>
            <a:off x="323850" y="188913"/>
            <a:ext cx="84963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l-GR">
              <a:latin typeface="Calibri" pitchFamily="34" charset="0"/>
            </a:endParaRPr>
          </a:p>
          <a:p>
            <a:pPr algn="ctr"/>
            <a:r>
              <a:rPr lang="el-GR" sz="3200">
                <a:solidFill>
                  <a:srgbClr val="FFFF00"/>
                </a:solidFill>
                <a:latin typeface="Calibri" pitchFamily="34" charset="0"/>
              </a:rPr>
              <a:t>ΥΠΟΔΟΜΕΣ</a:t>
            </a:r>
            <a:endParaRPr lang="en-US" sz="3200">
              <a:solidFill>
                <a:srgbClr val="FFFF00"/>
              </a:solidFill>
              <a:latin typeface="Calibri" pitchFamily="34" charset="0"/>
            </a:endParaRPr>
          </a:p>
          <a:p>
            <a:endParaRPr lang="el-GR" sz="3200">
              <a:solidFill>
                <a:srgbClr val="FFFF00"/>
              </a:solidFill>
              <a:latin typeface="Calibri" pitchFamily="34" charset="0"/>
            </a:endParaRPr>
          </a:p>
          <a:p>
            <a:endParaRPr lang="el-GR" sz="3200">
              <a:latin typeface="Calibri" pitchFamily="34" charset="0"/>
            </a:endParaRPr>
          </a:p>
          <a:p>
            <a:r>
              <a:rPr lang="el-GR" sz="3200">
                <a:latin typeface="Calibri" pitchFamily="34" charset="0"/>
              </a:rPr>
              <a:t>Αποτελεσματικότητα διοικητικής υποδομής Υπηρεσίες προς τους φοιτητές </a:t>
            </a:r>
          </a:p>
          <a:p>
            <a:r>
              <a:rPr lang="el-GR" sz="3200">
                <a:latin typeface="Calibri" pitchFamily="34" charset="0"/>
              </a:rPr>
              <a:t>Υλικοτεχνικές Υποδομές </a:t>
            </a:r>
          </a:p>
          <a:p>
            <a:r>
              <a:rPr lang="el-GR" sz="3200">
                <a:latin typeface="Calibri" pitchFamily="34" charset="0"/>
              </a:rPr>
              <a:t>Χρήση νέων τεχνολογιών </a:t>
            </a:r>
          </a:p>
          <a:p>
            <a:r>
              <a:rPr lang="el-GR" sz="3200">
                <a:latin typeface="Calibri" pitchFamily="34" charset="0"/>
              </a:rPr>
              <a:t>Αποτελεσματικότητα και διαφάνεια διοικητικών &amp; οικονομικών υπηρεσιών </a:t>
            </a:r>
          </a:p>
          <a:p>
            <a:r>
              <a:rPr lang="el-GR" sz="3200">
                <a:latin typeface="Calibri" pitchFamily="34" charset="0"/>
              </a:rPr>
              <a:t>Συνεργασία με άλλα ακαδημαϊκά και ερευνητικά ιδρύματα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102 - Ευθύγραμμο βέλος σύνδεσης"/>
          <p:cNvCxnSpPr/>
          <p:nvPr/>
        </p:nvCxnSpPr>
        <p:spPr>
          <a:xfrm rot="5400000">
            <a:off x="7180263" y="5035550"/>
            <a:ext cx="214312" cy="1588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- Ορθογώνιο"/>
          <p:cNvSpPr/>
          <p:nvPr/>
        </p:nvSpPr>
        <p:spPr>
          <a:xfrm>
            <a:off x="642938" y="1071563"/>
            <a:ext cx="1214437" cy="642937"/>
          </a:xfrm>
          <a:prstGeom prst="rect">
            <a:avLst/>
          </a:prstGeom>
          <a:solidFill>
            <a:srgbClr val="F5E27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900" dirty="0">
                <a:solidFill>
                  <a:schemeClr val="bg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Ετήσια Απογραφική Έκθεση Λειτουργικών Στοιχείων</a:t>
            </a:r>
            <a:r>
              <a:rPr lang="en-US" sz="900" dirty="0">
                <a:solidFill>
                  <a:schemeClr val="bg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l-GR" sz="900" dirty="0">
              <a:solidFill>
                <a:schemeClr val="bg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42938" y="1857375"/>
            <a:ext cx="1214437" cy="714375"/>
          </a:xfrm>
          <a:prstGeom prst="rect">
            <a:avLst/>
          </a:prstGeom>
          <a:solidFill>
            <a:srgbClr val="F5E27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9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Ετήσια Απογραφική Έκθεση </a:t>
            </a:r>
            <a:r>
              <a:rPr lang="el-GR" sz="9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Επικαιροποίηση</a:t>
            </a:r>
            <a:r>
              <a:rPr lang="el-GR" sz="9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Λειτουργικών Στοιχείων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642938" y="2714625"/>
            <a:ext cx="1214437" cy="714375"/>
          </a:xfrm>
          <a:prstGeom prst="rect">
            <a:avLst/>
          </a:prstGeom>
          <a:solidFill>
            <a:srgbClr val="F5E27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Ετήσια Απογραφική Έκθεση </a:t>
            </a:r>
            <a:r>
              <a:rPr lang="el-GR" sz="900" b="1" dirty="0" err="1">
                <a:solidFill>
                  <a:schemeClr val="bg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Επικαιροποίηση</a:t>
            </a:r>
            <a:r>
              <a:rPr lang="el-GR" sz="900" dirty="0">
                <a:solidFill>
                  <a:schemeClr val="bg1">
                    <a:lumMod val="85000"/>
                    <a:lumOff val="15000"/>
                  </a:schemeClr>
                </a:solidFill>
                <a:latin typeface="Tahoma" pitchFamily="34" charset="0"/>
                <a:cs typeface="Tahoma" pitchFamily="34" charset="0"/>
              </a:rPr>
              <a:t> Λειτουργικών Στοιχείων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642938" y="3571875"/>
            <a:ext cx="1214437" cy="714375"/>
          </a:xfrm>
          <a:prstGeom prst="rect">
            <a:avLst/>
          </a:prstGeom>
          <a:solidFill>
            <a:srgbClr val="F5E27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9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Ετήσια Απογραφική Έκθεση </a:t>
            </a:r>
            <a:r>
              <a:rPr lang="el-GR" sz="9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Επικαιροποίηση</a:t>
            </a:r>
            <a:r>
              <a:rPr lang="el-GR" sz="9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Λειτουργικών Στοιχείων</a:t>
            </a:r>
          </a:p>
        </p:txBody>
      </p:sp>
      <p:sp>
        <p:nvSpPr>
          <p:cNvPr id="8" name="7 - Διάγραμμα ροής: Μη αυτόματη λειτουργία"/>
          <p:cNvSpPr/>
          <p:nvPr/>
        </p:nvSpPr>
        <p:spPr>
          <a:xfrm>
            <a:off x="2000250" y="3571875"/>
            <a:ext cx="1571625" cy="571500"/>
          </a:xfrm>
          <a:prstGeom prst="flowChartManualOperation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ΔΙΑΔΙΚΑΣΙΑ ΕΣΩΤΕΡΙΚΗΣ ΑΞΙΟΛΟΓΗΣΗΣ</a:t>
            </a:r>
            <a:endParaRPr lang="el-GR" sz="800" b="1" dirty="0">
              <a:solidFill>
                <a:schemeClr val="bg1"/>
              </a:solidFill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071688" y="4357688"/>
            <a:ext cx="1428750" cy="714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Έκθεση Εσωτερικής Αξιολόγησης Τμήματος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71438" y="71438"/>
            <a:ext cx="8929687" cy="35718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Ο ΠΛΗΡΗΣ ΚΥΚΛΟΣ ΛΕΙΤΟΥΡΓΙΑΣ ΤΗΣ ΑΞΙΟΛΟΓΗΣΗΣ ΤΩΝ ΑΚΑΔΗΜΑΪΚΩΝ ΜΟΝΑΔΩΝ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71438" y="428625"/>
            <a:ext cx="500062" cy="42862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Έτος</a:t>
            </a:r>
          </a:p>
        </p:txBody>
      </p:sp>
      <p:sp>
        <p:nvSpPr>
          <p:cNvPr id="14" name="13 - Ορθογώνιο"/>
          <p:cNvSpPr/>
          <p:nvPr/>
        </p:nvSpPr>
        <p:spPr>
          <a:xfrm>
            <a:off x="71438" y="857250"/>
            <a:ext cx="500062" cy="592931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571500" y="428625"/>
            <a:ext cx="1357313" cy="42862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Ακαδημαϊκές Μονάδες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(Τμήμα/</a:t>
            </a:r>
            <a:r>
              <a:rPr lang="el-GR" sz="1000" dirty="0" err="1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Σχολή</a:t>
            </a:r>
            <a:r>
              <a:rPr lang="el-GR" sz="1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6" name="15 - Ορθογώνιο"/>
          <p:cNvSpPr/>
          <p:nvPr/>
        </p:nvSpPr>
        <p:spPr>
          <a:xfrm>
            <a:off x="1928813" y="428625"/>
            <a:ext cx="1714500" cy="42862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ΟΜ.Ε.Α.</a:t>
            </a:r>
          </a:p>
        </p:txBody>
      </p:sp>
      <p:sp>
        <p:nvSpPr>
          <p:cNvPr id="17" name="16 - Ορθογώνιο"/>
          <p:cNvSpPr/>
          <p:nvPr/>
        </p:nvSpPr>
        <p:spPr>
          <a:xfrm>
            <a:off x="3643313" y="428625"/>
            <a:ext cx="1214437" cy="42862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ΜΟ.ΔΙ.Π</a:t>
            </a:r>
          </a:p>
        </p:txBody>
      </p:sp>
      <p:sp>
        <p:nvSpPr>
          <p:cNvPr id="18" name="17 - Ορθογώνιο"/>
          <p:cNvSpPr/>
          <p:nvPr/>
        </p:nvSpPr>
        <p:spPr>
          <a:xfrm>
            <a:off x="4857750" y="428625"/>
            <a:ext cx="1714500" cy="42862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ΔΙΟΙΚΗΣΗ Α.Ε.Ι.</a:t>
            </a:r>
          </a:p>
        </p:txBody>
      </p:sp>
      <p:sp>
        <p:nvSpPr>
          <p:cNvPr id="19" name="18 - Ορθογώνιο"/>
          <p:cNvSpPr/>
          <p:nvPr/>
        </p:nvSpPr>
        <p:spPr>
          <a:xfrm>
            <a:off x="6572250" y="428625"/>
            <a:ext cx="1428750" cy="42862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Α.ΔΙ.Π.</a:t>
            </a:r>
          </a:p>
        </p:txBody>
      </p:sp>
      <p:sp>
        <p:nvSpPr>
          <p:cNvPr id="20" name="19 - Ορθογώνιο"/>
          <p:cNvSpPr/>
          <p:nvPr/>
        </p:nvSpPr>
        <p:spPr>
          <a:xfrm>
            <a:off x="8001000" y="428625"/>
            <a:ext cx="1000125" cy="42862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Δημοσιότητα</a:t>
            </a:r>
          </a:p>
        </p:txBody>
      </p:sp>
      <p:sp>
        <p:nvSpPr>
          <p:cNvPr id="21" name="20 - Ορθογώνιο"/>
          <p:cNvSpPr/>
          <p:nvPr/>
        </p:nvSpPr>
        <p:spPr>
          <a:xfrm>
            <a:off x="1928813" y="857250"/>
            <a:ext cx="1714500" cy="592931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05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571500" y="857250"/>
            <a:ext cx="1357313" cy="592931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05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611188" y="5157788"/>
            <a:ext cx="1214437" cy="428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Σχολιασμός</a:t>
            </a:r>
          </a:p>
        </p:txBody>
      </p:sp>
      <p:sp>
        <p:nvSpPr>
          <p:cNvPr id="23" name="22 - Ορθογώνιο"/>
          <p:cNvSpPr/>
          <p:nvPr/>
        </p:nvSpPr>
        <p:spPr>
          <a:xfrm>
            <a:off x="3714750" y="1928813"/>
            <a:ext cx="1071563" cy="6429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Εσωτερική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Έκθεση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Ιδρύματος</a:t>
            </a:r>
          </a:p>
        </p:txBody>
      </p:sp>
      <p:sp>
        <p:nvSpPr>
          <p:cNvPr id="24" name="23 - Ορθογώνιο"/>
          <p:cNvSpPr/>
          <p:nvPr/>
        </p:nvSpPr>
        <p:spPr>
          <a:xfrm>
            <a:off x="3714750" y="3571875"/>
            <a:ext cx="1071563" cy="6429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Εσωτερική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Έκθεση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Ιδρύματος</a:t>
            </a:r>
          </a:p>
        </p:txBody>
      </p:sp>
      <p:sp>
        <p:nvSpPr>
          <p:cNvPr id="25" name="24 - Ορθογώνιο"/>
          <p:cNvSpPr/>
          <p:nvPr/>
        </p:nvSpPr>
        <p:spPr>
          <a:xfrm>
            <a:off x="3643313" y="857250"/>
            <a:ext cx="1214437" cy="592931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05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25 - Ορθογώνιο"/>
          <p:cNvSpPr/>
          <p:nvPr/>
        </p:nvSpPr>
        <p:spPr>
          <a:xfrm>
            <a:off x="4857750" y="857250"/>
            <a:ext cx="1714500" cy="592931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05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7" name="26 - Ορθογώνιο"/>
          <p:cNvSpPr/>
          <p:nvPr/>
        </p:nvSpPr>
        <p:spPr>
          <a:xfrm>
            <a:off x="6572250" y="857250"/>
            <a:ext cx="1428750" cy="592931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05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27 - Ορθογώνιο"/>
          <p:cNvSpPr/>
          <p:nvPr/>
        </p:nvSpPr>
        <p:spPr>
          <a:xfrm>
            <a:off x="8001000" y="857250"/>
            <a:ext cx="1000125" cy="5929313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105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28 - Διάγραμμα ροής: Απόφαση"/>
          <p:cNvSpPr/>
          <p:nvPr/>
        </p:nvSpPr>
        <p:spPr>
          <a:xfrm>
            <a:off x="5072063" y="1714500"/>
            <a:ext cx="1285875" cy="1071563"/>
          </a:xfrm>
          <a:prstGeom prst="flowChartDecision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8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Αποφάσεις για Εσωτερικές Ενέργειες</a:t>
            </a:r>
          </a:p>
        </p:txBody>
      </p:sp>
      <p:sp>
        <p:nvSpPr>
          <p:cNvPr id="30" name="29 - Διάγραμμα ροής: Απόφαση"/>
          <p:cNvSpPr/>
          <p:nvPr/>
        </p:nvSpPr>
        <p:spPr>
          <a:xfrm>
            <a:off x="5072063" y="3357563"/>
            <a:ext cx="1357312" cy="1071562"/>
          </a:xfrm>
          <a:prstGeom prst="flowChartDecision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8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Αποφάσεις για Εσωτερικές Ενέργειες</a:t>
            </a:r>
          </a:p>
        </p:txBody>
      </p:sp>
      <p:sp>
        <p:nvSpPr>
          <p:cNvPr id="31" name="30 - Διάγραμμα ροής: Μη αυτόματη λειτουργία"/>
          <p:cNvSpPr/>
          <p:nvPr/>
        </p:nvSpPr>
        <p:spPr>
          <a:xfrm>
            <a:off x="6643688" y="4429125"/>
            <a:ext cx="1285875" cy="571500"/>
          </a:xfrm>
          <a:prstGeom prst="flowChartManualOperation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Έναρξη Διαδικασίας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Εξωτερικής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7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Αξιολόγησης</a:t>
            </a:r>
            <a:endParaRPr lang="el-GR" sz="700" b="1" dirty="0">
              <a:solidFill>
                <a:schemeClr val="bg1"/>
              </a:solidFill>
            </a:endParaRPr>
          </a:p>
        </p:txBody>
      </p:sp>
      <p:sp>
        <p:nvSpPr>
          <p:cNvPr id="32" name="31 - Ορθογώνιο"/>
          <p:cNvSpPr/>
          <p:nvPr/>
        </p:nvSpPr>
        <p:spPr>
          <a:xfrm>
            <a:off x="6715125" y="5929313"/>
            <a:ext cx="1143000" cy="64293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ΕΤΗΣΙΑ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ΕΚΘΕΣΗ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Α.ΔΙ.Π.</a:t>
            </a:r>
          </a:p>
        </p:txBody>
      </p:sp>
      <p:sp>
        <p:nvSpPr>
          <p:cNvPr id="33" name="32 - Ορθογώνιο"/>
          <p:cNvSpPr/>
          <p:nvPr/>
        </p:nvSpPr>
        <p:spPr>
          <a:xfrm>
            <a:off x="6643688" y="5143500"/>
            <a:ext cx="1214437" cy="6429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Έκθεση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Εξωτερικής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Αξιολόγηση</a:t>
            </a:r>
            <a:r>
              <a:rPr lang="el-GR" sz="105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ς</a:t>
            </a:r>
          </a:p>
        </p:txBody>
      </p:sp>
      <p:sp>
        <p:nvSpPr>
          <p:cNvPr id="34" name="33 - Διάγραμμα ροής: Παραπομπή σε άλλη σελίδα"/>
          <p:cNvSpPr/>
          <p:nvPr/>
        </p:nvSpPr>
        <p:spPr>
          <a:xfrm>
            <a:off x="4143375" y="1785938"/>
            <a:ext cx="214313" cy="142875"/>
          </a:xfrm>
          <a:prstGeom prst="flowChartOffpageConnector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5" name="34 - Διάγραμμα ροής: Εναλλακτική διεργασία"/>
          <p:cNvSpPr/>
          <p:nvPr/>
        </p:nvSpPr>
        <p:spPr>
          <a:xfrm>
            <a:off x="8072438" y="5143500"/>
            <a:ext cx="857250" cy="428625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www.adip.gr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www.qhaa.gr</a:t>
            </a:r>
            <a:endParaRPr lang="el-GR" sz="8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35 - Διάγραμμα ροής: Εναλλακτική διεργασία"/>
          <p:cNvSpPr/>
          <p:nvPr/>
        </p:nvSpPr>
        <p:spPr>
          <a:xfrm>
            <a:off x="8072438" y="6000750"/>
            <a:ext cx="857250" cy="428625"/>
          </a:xfrm>
          <a:prstGeom prst="flowChartAlternateProcess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8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ΒΟΥΛΗ</a:t>
            </a:r>
          </a:p>
        </p:txBody>
      </p:sp>
      <p:sp>
        <p:nvSpPr>
          <p:cNvPr id="37" name="36 - Διάγραμμα ροής: Παραπομπή σε άλλη σελίδα"/>
          <p:cNvSpPr/>
          <p:nvPr/>
        </p:nvSpPr>
        <p:spPr>
          <a:xfrm>
            <a:off x="4143375" y="1357313"/>
            <a:ext cx="214313" cy="142875"/>
          </a:xfrm>
          <a:prstGeom prst="flowChartOffpageConnector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8" name="37 - Διάγραμμα ροής: Παραπομπή σε άλλη σελίδα"/>
          <p:cNvSpPr/>
          <p:nvPr/>
        </p:nvSpPr>
        <p:spPr>
          <a:xfrm>
            <a:off x="4143375" y="3000375"/>
            <a:ext cx="214313" cy="142875"/>
          </a:xfrm>
          <a:prstGeom prst="flowChartOffpageConnector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40" name="39 - Αριστερό βέλος"/>
          <p:cNvSpPr/>
          <p:nvPr/>
        </p:nvSpPr>
        <p:spPr>
          <a:xfrm>
            <a:off x="2143125" y="1071563"/>
            <a:ext cx="2071688" cy="357187"/>
          </a:xfrm>
          <a:prstGeom prst="leftArrow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9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Υποστήριξη/συνεργασία με ΟΜ.Ε.Α.</a:t>
            </a:r>
          </a:p>
        </p:txBody>
      </p:sp>
      <p:sp>
        <p:nvSpPr>
          <p:cNvPr id="41" name="40 - Αριστερό βέλος"/>
          <p:cNvSpPr/>
          <p:nvPr/>
        </p:nvSpPr>
        <p:spPr>
          <a:xfrm>
            <a:off x="4572000" y="1214438"/>
            <a:ext cx="3214688" cy="357187"/>
          </a:xfrm>
          <a:prstGeom prst="leftArrow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9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Υποστήριξη/συνεργασία με ΜΟ.ΔΙ.Π. Ιδρυμάτων</a:t>
            </a:r>
          </a:p>
        </p:txBody>
      </p:sp>
      <p:sp>
        <p:nvSpPr>
          <p:cNvPr id="42" name="41 - Διάγραμμα ροής: Παραπομπή"/>
          <p:cNvSpPr/>
          <p:nvPr/>
        </p:nvSpPr>
        <p:spPr>
          <a:xfrm>
            <a:off x="4071938" y="4572000"/>
            <a:ext cx="285750" cy="285750"/>
          </a:xfrm>
          <a:prstGeom prst="flowChartConnector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cxnSp>
        <p:nvCxnSpPr>
          <p:cNvPr id="52" name="51 - Ευθύγραμμο βέλος σύνδεσης"/>
          <p:cNvCxnSpPr>
            <a:stCxn id="23" idx="3"/>
            <a:endCxn id="29" idx="1"/>
          </p:cNvCxnSpPr>
          <p:nvPr/>
        </p:nvCxnSpPr>
        <p:spPr>
          <a:xfrm>
            <a:off x="4786313" y="2249488"/>
            <a:ext cx="285750" cy="1587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- Ευθύγραμμο βέλος σύνδεσης"/>
          <p:cNvCxnSpPr>
            <a:stCxn id="24" idx="3"/>
            <a:endCxn id="30" idx="1"/>
          </p:cNvCxnSpPr>
          <p:nvPr/>
        </p:nvCxnSpPr>
        <p:spPr>
          <a:xfrm>
            <a:off x="4786313" y="3894138"/>
            <a:ext cx="285750" cy="1587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- Ευθύγραμμο βέλος σύνδεσης"/>
          <p:cNvCxnSpPr>
            <a:stCxn id="37" idx="2"/>
            <a:endCxn id="34" idx="0"/>
          </p:cNvCxnSpPr>
          <p:nvPr/>
        </p:nvCxnSpPr>
        <p:spPr>
          <a:xfrm rot="5400000">
            <a:off x="4107657" y="1642269"/>
            <a:ext cx="285750" cy="1587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- Ευθύγραμμο βέλος σύνδεσης"/>
          <p:cNvCxnSpPr>
            <a:stCxn id="6" idx="3"/>
            <a:endCxn id="38" idx="1"/>
          </p:cNvCxnSpPr>
          <p:nvPr/>
        </p:nvCxnSpPr>
        <p:spPr>
          <a:xfrm>
            <a:off x="1857375" y="3071813"/>
            <a:ext cx="2286000" cy="1587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61 - Διάγραμμα ροής: Παραπομπή σε άλλη σελίδα"/>
          <p:cNvSpPr/>
          <p:nvPr/>
        </p:nvSpPr>
        <p:spPr>
          <a:xfrm>
            <a:off x="4143375" y="3429000"/>
            <a:ext cx="214313" cy="142875"/>
          </a:xfrm>
          <a:prstGeom prst="flowChartOffpageConnector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cxnSp>
        <p:nvCxnSpPr>
          <p:cNvPr id="64" name="63 - Ευθύγραμμο βέλος σύνδεσης"/>
          <p:cNvCxnSpPr>
            <a:stCxn id="38" idx="2"/>
            <a:endCxn id="62" idx="0"/>
          </p:cNvCxnSpPr>
          <p:nvPr/>
        </p:nvCxnSpPr>
        <p:spPr>
          <a:xfrm rot="5400000">
            <a:off x="4106863" y="3286125"/>
            <a:ext cx="287338" cy="1587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88 - Ευθύγραμμο βέλος σύνδεσης"/>
          <p:cNvCxnSpPr>
            <a:stCxn id="23" idx="2"/>
            <a:endCxn id="38" idx="0"/>
          </p:cNvCxnSpPr>
          <p:nvPr/>
        </p:nvCxnSpPr>
        <p:spPr>
          <a:xfrm rot="5400000">
            <a:off x="4036219" y="2785269"/>
            <a:ext cx="428625" cy="1587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- Ευθύγραμμο βέλος σύνδεσης"/>
          <p:cNvCxnSpPr/>
          <p:nvPr/>
        </p:nvCxnSpPr>
        <p:spPr>
          <a:xfrm rot="5400000" flipH="1" flipV="1">
            <a:off x="4036219" y="4393407"/>
            <a:ext cx="357187" cy="0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99 - Ευθύγραμμο βέλος σύνδεσης"/>
          <p:cNvCxnSpPr>
            <a:stCxn id="42" idx="6"/>
            <a:endCxn id="31" idx="1"/>
          </p:cNvCxnSpPr>
          <p:nvPr/>
        </p:nvCxnSpPr>
        <p:spPr>
          <a:xfrm>
            <a:off x="4357688" y="4714875"/>
            <a:ext cx="2414587" cy="1588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- Ευθύγραμμο βέλος σύνδεσης"/>
          <p:cNvCxnSpPr/>
          <p:nvPr/>
        </p:nvCxnSpPr>
        <p:spPr>
          <a:xfrm rot="5400000">
            <a:off x="6787356" y="5858669"/>
            <a:ext cx="142875" cy="1588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- Ευθύγραμμο βέλος σύνδεσης"/>
          <p:cNvCxnSpPr/>
          <p:nvPr/>
        </p:nvCxnSpPr>
        <p:spPr>
          <a:xfrm rot="5400000">
            <a:off x="7073106" y="5857082"/>
            <a:ext cx="142875" cy="1588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- Ευθύγραμμο βέλος σύνδεσης"/>
          <p:cNvCxnSpPr/>
          <p:nvPr/>
        </p:nvCxnSpPr>
        <p:spPr>
          <a:xfrm rot="5400000">
            <a:off x="7357269" y="5857082"/>
            <a:ext cx="142875" cy="1587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- Ευθύγραμμο βέλος σύνδεσης"/>
          <p:cNvCxnSpPr/>
          <p:nvPr/>
        </p:nvCxnSpPr>
        <p:spPr>
          <a:xfrm rot="5400000">
            <a:off x="7643019" y="5857082"/>
            <a:ext cx="142875" cy="1587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09 - Ευθύγραμμο βέλος σύνδεσης"/>
          <p:cNvCxnSpPr/>
          <p:nvPr/>
        </p:nvCxnSpPr>
        <p:spPr>
          <a:xfrm>
            <a:off x="7858125" y="5357813"/>
            <a:ext cx="214313" cy="1587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12 - Ευθύγραμμο βέλος σύνδεσης"/>
          <p:cNvCxnSpPr/>
          <p:nvPr/>
        </p:nvCxnSpPr>
        <p:spPr>
          <a:xfrm>
            <a:off x="7858125" y="6215063"/>
            <a:ext cx="214313" cy="1587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116 - Ευθύγραμμο βέλος σύνδεσης"/>
          <p:cNvCxnSpPr/>
          <p:nvPr/>
        </p:nvCxnSpPr>
        <p:spPr>
          <a:xfrm>
            <a:off x="1857375" y="1428750"/>
            <a:ext cx="2286000" cy="1588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117 - Ευθύγραμμο βέλος σύνδεσης"/>
          <p:cNvCxnSpPr/>
          <p:nvPr/>
        </p:nvCxnSpPr>
        <p:spPr>
          <a:xfrm>
            <a:off x="1857375" y="3929063"/>
            <a:ext cx="357188" cy="1587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19 - Ευθύγραμμο βέλος σύνδεσης"/>
          <p:cNvCxnSpPr>
            <a:endCxn id="9" idx="0"/>
          </p:cNvCxnSpPr>
          <p:nvPr/>
        </p:nvCxnSpPr>
        <p:spPr>
          <a:xfrm rot="5400000">
            <a:off x="2679700" y="4249738"/>
            <a:ext cx="214313" cy="1587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153 - Ελεύθερη σχεδίαση"/>
          <p:cNvSpPr/>
          <p:nvPr/>
        </p:nvSpPr>
        <p:spPr>
          <a:xfrm>
            <a:off x="1857375" y="3143250"/>
            <a:ext cx="2290763" cy="744538"/>
          </a:xfrm>
          <a:custGeom>
            <a:avLst/>
            <a:gdLst>
              <a:gd name="connsiteX0" fmla="*/ 0 w 2290618"/>
              <a:gd name="connsiteY0" fmla="*/ 745066 h 745066"/>
              <a:gd name="connsiteX1" fmla="*/ 554182 w 2290618"/>
              <a:gd name="connsiteY1" fmla="*/ 70812 h 745066"/>
              <a:gd name="connsiteX2" fmla="*/ 2290618 w 2290618"/>
              <a:gd name="connsiteY2" fmla="*/ 320193 h 74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0618" h="745066">
                <a:moveTo>
                  <a:pt x="0" y="745066"/>
                </a:moveTo>
                <a:cubicBezTo>
                  <a:pt x="86206" y="443345"/>
                  <a:pt x="172412" y="141624"/>
                  <a:pt x="554182" y="70812"/>
                </a:cubicBezTo>
                <a:cubicBezTo>
                  <a:pt x="935952" y="0"/>
                  <a:pt x="1613285" y="160096"/>
                  <a:pt x="2290618" y="320193"/>
                </a:cubicBezTo>
              </a:path>
            </a:pathLst>
          </a:custGeom>
          <a:ln w="190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155" name="154 - Ελεύθερη σχεδίαση"/>
          <p:cNvSpPr/>
          <p:nvPr/>
        </p:nvSpPr>
        <p:spPr>
          <a:xfrm>
            <a:off x="1857375" y="1500188"/>
            <a:ext cx="2286000" cy="857250"/>
          </a:xfrm>
          <a:custGeom>
            <a:avLst/>
            <a:gdLst>
              <a:gd name="connsiteX0" fmla="*/ 0 w 2290618"/>
              <a:gd name="connsiteY0" fmla="*/ 745066 h 745066"/>
              <a:gd name="connsiteX1" fmla="*/ 554182 w 2290618"/>
              <a:gd name="connsiteY1" fmla="*/ 70812 h 745066"/>
              <a:gd name="connsiteX2" fmla="*/ 2290618 w 2290618"/>
              <a:gd name="connsiteY2" fmla="*/ 320193 h 74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0618" h="745066">
                <a:moveTo>
                  <a:pt x="0" y="745066"/>
                </a:moveTo>
                <a:cubicBezTo>
                  <a:pt x="86206" y="443345"/>
                  <a:pt x="172412" y="141624"/>
                  <a:pt x="554182" y="70812"/>
                </a:cubicBezTo>
                <a:cubicBezTo>
                  <a:pt x="935952" y="0"/>
                  <a:pt x="1613285" y="160096"/>
                  <a:pt x="2290618" y="320193"/>
                </a:cubicBezTo>
              </a:path>
            </a:pathLst>
          </a:custGeom>
          <a:ln w="190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cxnSp>
        <p:nvCxnSpPr>
          <p:cNvPr id="170" name="169 - Ευθύγραμμο βέλος σύνδεσης"/>
          <p:cNvCxnSpPr>
            <a:endCxn id="42" idx="2"/>
          </p:cNvCxnSpPr>
          <p:nvPr/>
        </p:nvCxnSpPr>
        <p:spPr>
          <a:xfrm>
            <a:off x="3500438" y="4714875"/>
            <a:ext cx="571500" cy="1588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56" name="177 - TextBox"/>
          <p:cNvSpPr txBox="1">
            <a:spLocks noChangeArrowheads="1"/>
          </p:cNvSpPr>
          <p:nvPr/>
        </p:nvSpPr>
        <p:spPr bwMode="auto">
          <a:xfrm>
            <a:off x="214313" y="1285875"/>
            <a:ext cx="2143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100" b="1"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9757" name="178 - TextBox"/>
          <p:cNvSpPr txBox="1">
            <a:spLocks noChangeArrowheads="1"/>
          </p:cNvSpPr>
          <p:nvPr/>
        </p:nvSpPr>
        <p:spPr bwMode="auto">
          <a:xfrm>
            <a:off x="214313" y="2071688"/>
            <a:ext cx="214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100" b="1"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29758" name="179 - TextBox"/>
          <p:cNvSpPr txBox="1">
            <a:spLocks noChangeArrowheads="1"/>
          </p:cNvSpPr>
          <p:nvPr/>
        </p:nvSpPr>
        <p:spPr bwMode="auto">
          <a:xfrm>
            <a:off x="214313" y="2928938"/>
            <a:ext cx="214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100" b="1">
                <a:latin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9759" name="180 - TextBox"/>
          <p:cNvSpPr txBox="1">
            <a:spLocks noChangeArrowheads="1"/>
          </p:cNvSpPr>
          <p:nvPr/>
        </p:nvSpPr>
        <p:spPr bwMode="auto">
          <a:xfrm>
            <a:off x="214313" y="3786188"/>
            <a:ext cx="214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100" b="1">
                <a:latin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67" name="66 - Ορθογώνιο"/>
          <p:cNvSpPr/>
          <p:nvPr/>
        </p:nvSpPr>
        <p:spPr>
          <a:xfrm>
            <a:off x="642938" y="5786438"/>
            <a:ext cx="1214437" cy="785812"/>
          </a:xfrm>
          <a:prstGeom prst="rect">
            <a:avLst/>
          </a:prstGeom>
          <a:solidFill>
            <a:srgbClr val="F5E27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9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Ετήσια Απογραφική Έκθεση </a:t>
            </a:r>
            <a:r>
              <a:rPr lang="el-GR" sz="9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Επικαιροποίηση</a:t>
            </a:r>
            <a:r>
              <a:rPr lang="el-GR" sz="9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Λειτουργικών Στοιχείων</a:t>
            </a:r>
          </a:p>
        </p:txBody>
      </p:sp>
      <p:cxnSp>
        <p:nvCxnSpPr>
          <p:cNvPr id="72" name="71 - Ευθεία γραμμή σύνδεσης"/>
          <p:cNvCxnSpPr/>
          <p:nvPr/>
        </p:nvCxnSpPr>
        <p:spPr>
          <a:xfrm>
            <a:off x="642938" y="6572250"/>
            <a:ext cx="1214437" cy="0"/>
          </a:xfrm>
          <a:prstGeom prst="line">
            <a:avLst/>
          </a:prstGeom>
          <a:ln w="317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62" name="180 - TextBox"/>
          <p:cNvSpPr txBox="1">
            <a:spLocks noChangeArrowheads="1"/>
          </p:cNvSpPr>
          <p:nvPr/>
        </p:nvSpPr>
        <p:spPr bwMode="auto">
          <a:xfrm>
            <a:off x="214313" y="6000750"/>
            <a:ext cx="2143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100" b="1">
                <a:latin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76" name="75 - Ελεύθερη σχεδίαση"/>
          <p:cNvSpPr/>
          <p:nvPr/>
        </p:nvSpPr>
        <p:spPr>
          <a:xfrm rot="187436">
            <a:off x="1851025" y="5989638"/>
            <a:ext cx="2217738" cy="319087"/>
          </a:xfrm>
          <a:custGeom>
            <a:avLst/>
            <a:gdLst>
              <a:gd name="connsiteX0" fmla="*/ 0 w 2290618"/>
              <a:gd name="connsiteY0" fmla="*/ 745066 h 745066"/>
              <a:gd name="connsiteX1" fmla="*/ 554182 w 2290618"/>
              <a:gd name="connsiteY1" fmla="*/ 70812 h 745066"/>
              <a:gd name="connsiteX2" fmla="*/ 2290618 w 2290618"/>
              <a:gd name="connsiteY2" fmla="*/ 320193 h 74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90618" h="745066">
                <a:moveTo>
                  <a:pt x="0" y="745066"/>
                </a:moveTo>
                <a:cubicBezTo>
                  <a:pt x="86206" y="443345"/>
                  <a:pt x="172412" y="141624"/>
                  <a:pt x="554182" y="70812"/>
                </a:cubicBezTo>
                <a:cubicBezTo>
                  <a:pt x="935952" y="0"/>
                  <a:pt x="1613285" y="160096"/>
                  <a:pt x="2290618" y="320193"/>
                </a:cubicBezTo>
              </a:path>
            </a:pathLst>
          </a:custGeom>
          <a:ln w="190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80" name="79 - Διάγραμμα ροής: Παραπομπή σε άλλη σελίδα"/>
          <p:cNvSpPr/>
          <p:nvPr/>
        </p:nvSpPr>
        <p:spPr>
          <a:xfrm>
            <a:off x="4071938" y="6143625"/>
            <a:ext cx="214312" cy="142875"/>
          </a:xfrm>
          <a:prstGeom prst="flowChartOffpageConnector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cxnSp>
        <p:nvCxnSpPr>
          <p:cNvPr id="81" name="80 - Ευθύγραμμο βέλος σύνδεσης"/>
          <p:cNvCxnSpPr>
            <a:stCxn id="80" idx="2"/>
          </p:cNvCxnSpPr>
          <p:nvPr/>
        </p:nvCxnSpPr>
        <p:spPr>
          <a:xfrm rot="5400000">
            <a:off x="4035425" y="6429375"/>
            <a:ext cx="287338" cy="1588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66" name="177 - TextBox"/>
          <p:cNvSpPr txBox="1">
            <a:spLocks noChangeArrowheads="1"/>
          </p:cNvSpPr>
          <p:nvPr/>
        </p:nvSpPr>
        <p:spPr bwMode="auto">
          <a:xfrm>
            <a:off x="642938" y="857250"/>
            <a:ext cx="107156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000" b="1">
                <a:latin typeface="Tahoma" pitchFamily="34" charset="0"/>
                <a:cs typeface="Tahoma" pitchFamily="34" charset="0"/>
              </a:rPr>
              <a:t>Α΄ ΚΥΚΛΟΣ</a:t>
            </a:r>
          </a:p>
        </p:txBody>
      </p:sp>
      <p:sp>
        <p:nvSpPr>
          <p:cNvPr id="29767" name="177 - TextBox"/>
          <p:cNvSpPr txBox="1">
            <a:spLocks noChangeArrowheads="1"/>
          </p:cNvSpPr>
          <p:nvPr/>
        </p:nvSpPr>
        <p:spPr bwMode="auto">
          <a:xfrm>
            <a:off x="714375" y="5572125"/>
            <a:ext cx="10715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000" b="1">
                <a:latin typeface="Tahoma" pitchFamily="34" charset="0"/>
                <a:cs typeface="Tahoma" pitchFamily="34" charset="0"/>
              </a:rPr>
              <a:t>Β΄ ΚΥΚΛΟΣ</a:t>
            </a:r>
          </a:p>
        </p:txBody>
      </p:sp>
      <p:cxnSp>
        <p:nvCxnSpPr>
          <p:cNvPr id="85" name="84 - Ευθύγραμμο βέλος σύνδεσης"/>
          <p:cNvCxnSpPr/>
          <p:nvPr/>
        </p:nvCxnSpPr>
        <p:spPr>
          <a:xfrm>
            <a:off x="1857375" y="5286375"/>
            <a:ext cx="4786313" cy="1588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- Ευθύγραμμο βέλος σύνδεσης"/>
          <p:cNvCxnSpPr/>
          <p:nvPr/>
        </p:nvCxnSpPr>
        <p:spPr>
          <a:xfrm>
            <a:off x="1857375" y="5429250"/>
            <a:ext cx="4786313" cy="1588"/>
          </a:xfrm>
          <a:prstGeom prst="straightConnector1">
            <a:avLst/>
          </a:prstGeom>
          <a:ln w="19050">
            <a:solidFill>
              <a:srgbClr val="002060"/>
            </a:solidFill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70" name="180 - TextBox"/>
          <p:cNvSpPr txBox="1">
            <a:spLocks noChangeArrowheads="1"/>
          </p:cNvSpPr>
          <p:nvPr/>
        </p:nvSpPr>
        <p:spPr bwMode="auto">
          <a:xfrm>
            <a:off x="928688" y="6500813"/>
            <a:ext cx="5715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100" b="1">
                <a:latin typeface="Tahoma" pitchFamily="34" charset="0"/>
                <a:cs typeface="Tahoma" pitchFamily="34" charset="0"/>
              </a:rPr>
              <a:t>κ.ο.κ.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- Ορθογώνιο"/>
          <p:cNvSpPr>
            <a:spLocks noChangeArrowheads="1"/>
          </p:cNvSpPr>
          <p:nvPr/>
        </p:nvSpPr>
        <p:spPr bwMode="auto">
          <a:xfrm>
            <a:off x="0" y="188913"/>
            <a:ext cx="8893175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>
              <a:latin typeface="Calibri" pitchFamily="34" charset="0"/>
            </a:endParaRPr>
          </a:p>
          <a:p>
            <a:pPr algn="ctr"/>
            <a:r>
              <a:rPr lang="el-GR" sz="2800">
                <a:solidFill>
                  <a:srgbClr val="FFFF00"/>
                </a:solidFill>
                <a:latin typeface="Calibri" pitchFamily="34" charset="0"/>
              </a:rPr>
              <a:t>Ο  ΡΟΛΟΣ ΤΗΣ ΜΟΔΙΠ</a:t>
            </a:r>
          </a:p>
          <a:p>
            <a:endParaRPr lang="el-GR" sz="280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ΧΑΡΑΣΕΙ ΤΗ ΣΤΡΑΤΗΓΙΚΗ ΠΟΙΟΤΗΤΑΣ </a:t>
            </a:r>
            <a:endParaRPr lang="en-US" sz="2400">
              <a:latin typeface="Calibri" pitchFamily="34" charset="0"/>
            </a:endParaRPr>
          </a:p>
          <a:p>
            <a:endParaRPr lang="el-GR" sz="2400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ΟΡΓΑΝΩΝΕΙ ΤΟ ΕΣΩΤΕΡΙΚΟ ΣΥΣΤΗΜΑ ΔΙΑΣΦΑΛΙΣΗΣ ΠΟΙΟΤΗΤΑΣ </a:t>
            </a:r>
            <a:endParaRPr lang="en-US" sz="2400">
              <a:latin typeface="Calibri" pitchFamily="34" charset="0"/>
            </a:endParaRPr>
          </a:p>
          <a:p>
            <a:endParaRPr lang="el-GR" sz="2400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ΣΥΝΤΟΝΙΖΕΙ ΤΗΝ ΑΞΙΟΛΟΓΗΣΗ ΤΩΝ ΤΜΗΜΑΤΩΝ ΤΟΥ ΙΔΡΥΜΑΤΟΣ </a:t>
            </a:r>
            <a:endParaRPr lang="en-US" sz="2400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ΥΠΟΣΤΗΡΙΖΕΙ ΤΗΝ ΕΞΩΤΕΡΙΚΗ ΑΞΙΟΛΟΓΗΣΗ &amp; ΠΙΣΤΟΠΟΙΗΣΗ ΠΡΟΓΡΑΜΜΑΤΩΝ ΣΠΟΥΔΩΝ </a:t>
            </a:r>
            <a:endParaRPr lang="en-US" sz="2400">
              <a:latin typeface="Calibri" pitchFamily="34" charset="0"/>
            </a:endParaRPr>
          </a:p>
          <a:p>
            <a:endParaRPr lang="el-GR" sz="2400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ΑΝΑΠΤΥΣΕΙ ΤΟ ΠΛΗΡΟΦΟΡΙΑΚΟ ΣΥΣΤΗΜΑ ΔΙΑΧΕΙΡΙΣΗΣ ΤΩΝ ΔΕΔΟΜΕΝΩΝ ΤΗΣ ΑΞΙΟΛΟΓΗΣΗΣ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- Ορθογώνιο"/>
          <p:cNvSpPr>
            <a:spLocks noChangeArrowheads="1"/>
          </p:cNvSpPr>
          <p:nvPr/>
        </p:nvSpPr>
        <p:spPr bwMode="auto">
          <a:xfrm>
            <a:off x="539750" y="0"/>
            <a:ext cx="8353425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>
              <a:latin typeface="Calibri" pitchFamily="34" charset="0"/>
            </a:endParaRPr>
          </a:p>
          <a:p>
            <a:pPr algn="ctr"/>
            <a:r>
              <a:rPr lang="el-GR" sz="2400" b="1">
                <a:solidFill>
                  <a:srgbClr val="FFFF00"/>
                </a:solidFill>
                <a:latin typeface="Calibri" pitchFamily="34" charset="0"/>
              </a:rPr>
              <a:t>ΑΠΟΤΕΛΕΣΜΑΤΑ ΑΞΙΟΛΟΓΗΣΗΣ </a:t>
            </a:r>
          </a:p>
          <a:p>
            <a:pPr algn="ctr"/>
            <a:r>
              <a:rPr lang="el-GR" sz="2400" b="1">
                <a:solidFill>
                  <a:srgbClr val="FFFF00"/>
                </a:solidFill>
                <a:latin typeface="Calibri" pitchFamily="34" charset="0"/>
              </a:rPr>
              <a:t>Η εμπειρία της ΑΔΙΠ </a:t>
            </a:r>
          </a:p>
          <a:p>
            <a:pPr algn="ctr"/>
            <a:endParaRPr lang="el-GR" sz="2400" b="1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endParaRPr lang="el-GR" sz="2400" b="1">
              <a:latin typeface="Calibri" pitchFamily="34" charset="0"/>
            </a:endParaRPr>
          </a:p>
          <a:p>
            <a:pPr algn="ctr"/>
            <a:endParaRPr lang="el-GR" sz="2400" b="1">
              <a:latin typeface="Calibri" pitchFamily="34" charset="0"/>
            </a:endParaRPr>
          </a:p>
          <a:p>
            <a:pPr algn="ctr"/>
            <a:endParaRPr lang="el-GR" sz="2400">
              <a:latin typeface="Calibri" pitchFamily="34" charset="0"/>
            </a:endParaRPr>
          </a:p>
        </p:txBody>
      </p:sp>
      <p:sp>
        <p:nvSpPr>
          <p:cNvPr id="32770" name="2 - Ορθογώνιο"/>
          <p:cNvSpPr>
            <a:spLocks noChangeArrowheads="1"/>
          </p:cNvSpPr>
          <p:nvPr/>
        </p:nvSpPr>
        <p:spPr bwMode="auto">
          <a:xfrm>
            <a:off x="250825" y="1412875"/>
            <a:ext cx="8713788" cy="52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latin typeface="Calibri" pitchFamily="34" charset="0"/>
              </a:rPr>
              <a:t>Συλλογική προσπάθεια αναγνώρισης και βελτίωσης της ποιότητας. </a:t>
            </a:r>
          </a:p>
          <a:p>
            <a:endParaRPr lang="en-US" sz="2400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Μύηση στις σχετικές έννοιες. </a:t>
            </a:r>
            <a:endParaRPr lang="en-US" sz="2400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Ατομική και συλλογική βελτίωση </a:t>
            </a:r>
          </a:p>
          <a:p>
            <a:endParaRPr lang="en-US" sz="2400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Πρωτοφανής συγκέντρωση και ανάλυση στοιχείων με συμπεράσματα χρήσιμα για το μέλλον των Ιδρυμάτων </a:t>
            </a:r>
          </a:p>
          <a:p>
            <a:endParaRPr lang="el-GR" sz="2400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Συστηματοποίηση διαμόρφωσης στρατηγικών στόχων και πολιτικών εφαρμογής τους </a:t>
            </a:r>
          </a:p>
          <a:p>
            <a:endParaRPr lang="el-GR" sz="2400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Κρίσιμες παρατηρήσεις των εξωτερικών εμπειρογνωμόνων βασισμένες στην εμπειρία τους από άλλα Ιδρύματα</a:t>
            </a:r>
            <a:r>
              <a:rPr lang="el-GR" sz="28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- Ορθογώνιο"/>
          <p:cNvSpPr>
            <a:spLocks noChangeArrowheads="1"/>
          </p:cNvSpPr>
          <p:nvPr/>
        </p:nvSpPr>
        <p:spPr bwMode="auto">
          <a:xfrm>
            <a:off x="0" y="0"/>
            <a:ext cx="8604250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>
              <a:latin typeface="Calibri" pitchFamily="34" charset="0"/>
            </a:endParaRPr>
          </a:p>
          <a:p>
            <a:pPr algn="ctr"/>
            <a:r>
              <a:rPr lang="el-GR" sz="2400" b="1">
                <a:solidFill>
                  <a:srgbClr val="FFFF00"/>
                </a:solidFill>
              </a:rPr>
              <a:t>ΑΠΟΤΕΛΕΣΜΑΤΑ ΑΞΙΟΛΟΓΗΣΗΣ</a:t>
            </a:r>
            <a:endParaRPr lang="el-GR" sz="2400" b="1">
              <a:latin typeface="Calibri" pitchFamily="34" charset="0"/>
            </a:endParaRPr>
          </a:p>
          <a:p>
            <a:endParaRPr lang="el-GR" sz="2400" b="1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Ευκαιρία ανάπτυξης πληροφοριακών συστημάτων διοίκησης </a:t>
            </a:r>
          </a:p>
          <a:p>
            <a:r>
              <a:rPr lang="el-GR" sz="2400">
                <a:latin typeface="Calibri" pitchFamily="34" charset="0"/>
              </a:rPr>
              <a:t>Εφαλτήριο νέων κύκλων βελτίωσης της ποιότητας </a:t>
            </a:r>
          </a:p>
          <a:p>
            <a:endParaRPr lang="el-GR" sz="2400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Ενημέρωση μαθητών, φοιτητών, Κυβέρνησης, αγοράς εργασίας, φορολογουμένων, κλπ., σχετικά με τα αποτελέσματα της αξιολόγησης </a:t>
            </a:r>
          </a:p>
          <a:p>
            <a:endParaRPr lang="el-GR" sz="2400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Αναστροφή αρνητικού κλίματος. </a:t>
            </a:r>
          </a:p>
          <a:p>
            <a:endParaRPr lang="en-US" sz="2400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Διάλυση μύθων /προκαταλήψεων εναντίον της αυτογνωσίας που πραγματοποιείται από την αξιολόγηση </a:t>
            </a:r>
          </a:p>
          <a:p>
            <a:endParaRPr lang="el-GR" sz="2400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Εξαγωγή συμπερασμάτων για το σύνολο της τριτοβάθμιας εκπαίδευσης</a:t>
            </a:r>
            <a:r>
              <a:rPr lang="el-GR" sz="28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- Ορθογώνιο"/>
          <p:cNvSpPr>
            <a:spLocks noChangeArrowheads="1"/>
          </p:cNvSpPr>
          <p:nvPr/>
        </p:nvSpPr>
        <p:spPr bwMode="auto">
          <a:xfrm>
            <a:off x="323850" y="188913"/>
            <a:ext cx="8424863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>
              <a:latin typeface="Calibri" pitchFamily="34" charset="0"/>
            </a:endParaRPr>
          </a:p>
          <a:p>
            <a:pPr algn="ctr"/>
            <a:r>
              <a:rPr lang="el-GR" sz="3200">
                <a:solidFill>
                  <a:srgbClr val="FFFF00"/>
                </a:solidFill>
                <a:latin typeface="Calibri" pitchFamily="34" charset="0"/>
              </a:rPr>
              <a:t>ΑΝΑΜΕΝΟΜΕΝΑ ΟΦΕΛΗ</a:t>
            </a:r>
          </a:p>
          <a:p>
            <a:endParaRPr lang="el-GR" sz="320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l-GR" sz="3200">
                <a:latin typeface="Calibri" pitchFamily="34" charset="0"/>
              </a:rPr>
              <a:t>Ανάδειξη του βαθμού ικανοποίησης στόχων των Προγραμμάτων</a:t>
            </a:r>
          </a:p>
          <a:p>
            <a:endParaRPr lang="el-GR" sz="3200">
              <a:latin typeface="Calibri" pitchFamily="34" charset="0"/>
            </a:endParaRPr>
          </a:p>
          <a:p>
            <a:r>
              <a:rPr lang="el-GR" sz="3200">
                <a:latin typeface="Calibri" pitchFamily="34" charset="0"/>
              </a:rPr>
              <a:t> Μείωση του κόστους της Παιδείας </a:t>
            </a:r>
          </a:p>
          <a:p>
            <a:endParaRPr lang="el-GR" sz="3200">
              <a:latin typeface="Calibri" pitchFamily="34" charset="0"/>
            </a:endParaRPr>
          </a:p>
          <a:p>
            <a:r>
              <a:rPr lang="el-GR" sz="3200">
                <a:latin typeface="Calibri" pitchFamily="34" charset="0"/>
              </a:rPr>
              <a:t>Εκλογίκευση της κατανομής των εθνικών πόρων στα ΑΕΙ </a:t>
            </a:r>
          </a:p>
          <a:p>
            <a:endParaRPr lang="el-GR" sz="3200">
              <a:latin typeface="Calibri" pitchFamily="34" charset="0"/>
            </a:endParaRPr>
          </a:p>
          <a:p>
            <a:r>
              <a:rPr lang="el-GR" sz="3200">
                <a:latin typeface="Calibri" pitchFamily="34" charset="0"/>
              </a:rPr>
              <a:t>Βελτίωση της Ποιότητας των υπηρεσιών Ανώτατης Εκπαίδευσης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- Τίτλος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>
              <a:defRPr/>
            </a:pPr>
            <a:endParaRPr lang="el-GR"/>
          </a:p>
        </p:txBody>
      </p:sp>
      <p:pic>
        <p:nvPicPr>
          <p:cNvPr id="22530" name="Picture 2" descr="c:\Users\Yannis Vlahos\Documents\My Library\enimerosi TEI\oxi Axiologis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92100" y="219075"/>
            <a:ext cx="8851900" cy="6638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- Ορθογώνιο"/>
          <p:cNvSpPr>
            <a:spLocks noChangeArrowheads="1"/>
          </p:cNvSpPr>
          <p:nvPr/>
        </p:nvSpPr>
        <p:spPr bwMode="auto">
          <a:xfrm>
            <a:off x="2268538" y="0"/>
            <a:ext cx="45720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>
              <a:latin typeface="Calibri" pitchFamily="34" charset="0"/>
            </a:endParaRPr>
          </a:p>
          <a:p>
            <a:pPr algn="ctr"/>
            <a:r>
              <a:rPr lang="el-GR" sz="2000" b="1">
                <a:latin typeface="Calibri" pitchFamily="34" charset="0"/>
              </a:rPr>
              <a:t>ΣΥΓΚΕΝΤΡΩΤΙΚΕΣ ΠΑΡΑΤΗΡΗΣΕΙΣ </a:t>
            </a:r>
          </a:p>
          <a:p>
            <a:pPr algn="ctr"/>
            <a:r>
              <a:rPr lang="el-GR" sz="2000" b="1">
                <a:latin typeface="Calibri" pitchFamily="34" charset="0"/>
              </a:rPr>
              <a:t>Η εμπειρία της ΑΔΙΠ</a:t>
            </a:r>
            <a:r>
              <a:rPr lang="el-GR" sz="2400" b="1">
                <a:latin typeface="Calibri" pitchFamily="34" charset="0"/>
              </a:rPr>
              <a:t> </a:t>
            </a:r>
            <a:endParaRPr lang="el-GR" sz="2400">
              <a:latin typeface="Calibri" pitchFamily="34" charset="0"/>
            </a:endParaRPr>
          </a:p>
        </p:txBody>
      </p:sp>
      <p:sp>
        <p:nvSpPr>
          <p:cNvPr id="36866" name="2 - Ορθογώνιο"/>
          <p:cNvSpPr>
            <a:spLocks noChangeArrowheads="1"/>
          </p:cNvSpPr>
          <p:nvPr/>
        </p:nvSpPr>
        <p:spPr bwMode="auto">
          <a:xfrm>
            <a:off x="395288" y="1052513"/>
            <a:ext cx="8569325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>
              <a:latin typeface="Calibri" pitchFamily="34" charset="0"/>
            </a:endParaRPr>
          </a:p>
          <a:p>
            <a:pPr algn="ctr"/>
            <a:r>
              <a:rPr lang="el-GR" sz="2400">
                <a:latin typeface="Calibri" pitchFamily="34" charset="0"/>
              </a:rPr>
              <a:t>Π</a:t>
            </a:r>
            <a:r>
              <a:rPr lang="el-GR" sz="2400"/>
              <a:t>ερισσότερα από το </a:t>
            </a:r>
            <a:r>
              <a:rPr lang="el-GR" sz="2400">
                <a:latin typeface="Calibri" pitchFamily="34" charset="0"/>
              </a:rPr>
              <a:t> 90% των Τμημάτων (485) έχουν υποβάλλει Εκθέσεις Εσωτερικής Αξιολόγησης. </a:t>
            </a:r>
          </a:p>
          <a:p>
            <a:endParaRPr lang="el-GR" sz="2400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Έχουν πραγματοποιηθεί 175 εξωτερικές αξιολογήσεις</a:t>
            </a:r>
            <a:endParaRPr lang="en-US" sz="2400">
              <a:latin typeface="Calibri" pitchFamily="34" charset="0"/>
            </a:endParaRPr>
          </a:p>
          <a:p>
            <a:endParaRPr lang="el-GR" sz="2400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Περισσότερα από τα μισά Τμήματα: “Πολύ καλά” ή και “Εξαιρετικά” </a:t>
            </a:r>
            <a:endParaRPr lang="en-US" sz="2400">
              <a:latin typeface="Calibri" pitchFamily="34" charset="0"/>
            </a:endParaRPr>
          </a:p>
          <a:p>
            <a:endParaRPr lang="el-GR" sz="2400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Οι δυσκαμψία ανταπόκρισης της Πολιτείας και απειλή περιορισμού της χρηματοδότησης, επιταχύνουν την ροή των Αυτοαξιολογήσεων </a:t>
            </a:r>
            <a:endParaRPr lang="en-US" sz="2400">
              <a:latin typeface="Calibri" pitchFamily="34" charset="0"/>
            </a:endParaRPr>
          </a:p>
          <a:p>
            <a:endParaRPr lang="el-GR" sz="2400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Η ΑΔΙΠ λειτουργεί με μειωμένη δυνατότητα από τις αρχές του 2012, με αποτέλεσμα τη μείωση του ρυθμού αξιολογήσεων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513"/>
            <a:ext cx="91440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1258888" y="6145213"/>
            <a:ext cx="6656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 b="1">
                <a:latin typeface="Times New Roman" pitchFamily="18" charset="0"/>
                <a:cs typeface="Times New Roman" pitchFamily="18" charset="0"/>
              </a:rPr>
              <a:t>Μηνιαία πρόοδος αξιολογήσεων και αντίστοιχα διοικητικά και θεσμικά προβλήματα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992F60B-8A4A-4F39-AE3F-D2E03127F2A8}" type="slidenum">
              <a:rPr lang="en-GB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GB" sz="1200">
              <a:solidFill>
                <a:schemeClr val="tx1">
                  <a:tint val="75000"/>
                </a:schemeClr>
              </a:solidFill>
              <a:effectLst/>
              <a:latin typeface="+mn-lt"/>
              <a:cs typeface="+mn-cs"/>
            </a:endParaRPr>
          </a:p>
        </p:txBody>
      </p:sp>
      <p:sp>
        <p:nvSpPr>
          <p:cNvPr id="37893" name="5 - TextBox"/>
          <p:cNvSpPr txBox="1">
            <a:spLocks noChangeArrowheads="1"/>
          </p:cNvSpPr>
          <p:nvPr/>
        </p:nvSpPr>
        <p:spPr bwMode="auto">
          <a:xfrm>
            <a:off x="2627313" y="476250"/>
            <a:ext cx="288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solidFill>
                  <a:srgbClr val="FFFF00"/>
                </a:solidFill>
                <a:latin typeface="Calibri" pitchFamily="34" charset="0"/>
              </a:rPr>
              <a:t>ΕΡΓΟ ΤΗΣ ΑΔΙΠ</a:t>
            </a:r>
          </a:p>
        </p:txBody>
      </p:sp>
      <p:sp>
        <p:nvSpPr>
          <p:cNvPr id="37894" name="TextBox 7"/>
          <p:cNvSpPr txBox="1">
            <a:spLocks noChangeArrowheads="1"/>
          </p:cNvSpPr>
          <p:nvPr/>
        </p:nvSpPr>
        <p:spPr bwMode="auto">
          <a:xfrm>
            <a:off x="827088" y="3581400"/>
            <a:ext cx="2913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1400" b="1" u="sng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Έχουν αξιολογηθεί 175 Τμήματα</a:t>
            </a:r>
            <a:endParaRPr lang="en-US" sz="1400" b="1" u="sng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>
                <a:solidFill>
                  <a:srgbClr val="FFFF00"/>
                </a:solidFill>
                <a:effectLst/>
              </a:rPr>
              <a:t>ΤΑ ΕΛΛΗΝΙΚΑ ΑΕΙ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Arial" charset="0"/>
              <a:buChar char="•"/>
            </a:pPr>
            <a:r>
              <a:rPr lang="el-GR" sz="2400" smtClean="0">
                <a:effectLst/>
              </a:rPr>
              <a:t>Μέχρι τη δεκαετία του 1960 στη χώρα υπήρχαν 11 Α.Ε.Ι., συγκεντρωμένα στην Αθήνα και τη Θεσσαλονίκη.</a:t>
            </a:r>
          </a:p>
          <a:p>
            <a:pPr algn="ctr">
              <a:lnSpc>
                <a:spcPct val="80000"/>
              </a:lnSpc>
              <a:buFont typeface="Arial" charset="0"/>
              <a:buChar char="•"/>
            </a:pPr>
            <a:endParaRPr lang="el-GR" sz="2400" smtClean="0">
              <a:effectLst/>
            </a:endParaRPr>
          </a:p>
          <a:p>
            <a:pPr algn="ctr">
              <a:lnSpc>
                <a:spcPct val="80000"/>
              </a:lnSpc>
              <a:buFont typeface="Arial" charset="0"/>
              <a:buChar char="•"/>
            </a:pPr>
            <a:r>
              <a:rPr lang="el-GR" sz="2400" smtClean="0">
                <a:effectLst/>
              </a:rPr>
              <a:t> Από τη δεκαετία του 1960 και σε σχετικά μικρό χρονικό διάστημα, ο αριθμός των Α.Ε.Ι. τετραπλασιάσθηκε για να φθάσει σήμερα τα 40, συμπεριλαμβανομένων των 15 Τ.Ε.Ι. και της ΑΣΠΑΙΤΕ που ανωτατοποιήθηκαν το 2001.</a:t>
            </a:r>
          </a:p>
          <a:p>
            <a:pPr algn="ctr">
              <a:lnSpc>
                <a:spcPct val="80000"/>
              </a:lnSpc>
              <a:buFont typeface="Arial" charset="0"/>
              <a:buChar char="•"/>
            </a:pPr>
            <a:endParaRPr lang="el-GR" sz="2400" smtClean="0">
              <a:effectLst/>
            </a:endParaRPr>
          </a:p>
          <a:p>
            <a:pPr algn="ctr">
              <a:lnSpc>
                <a:spcPct val="80000"/>
              </a:lnSpc>
              <a:buFont typeface="Arial" charset="0"/>
              <a:buChar char="•"/>
            </a:pPr>
            <a:r>
              <a:rPr lang="el-GR" sz="2400" smtClean="0">
                <a:effectLst/>
              </a:rPr>
              <a:t>Η αύξηση του αριθμού δεν ήταν αποτέλεσμα στρατηγικού σχεδιασμού και δεν συνοδεύθηκε από την απαραίτητη θεσμική ανάπτυξη διαδικασιών και λειτουργικών προδιαγραφών από τη πολιτεία </a:t>
            </a:r>
            <a:endParaRPr lang="en-GB" sz="2400" smtClean="0">
              <a:effectLst/>
            </a:endParaRPr>
          </a:p>
          <a:p>
            <a:pPr algn="ctr">
              <a:lnSpc>
                <a:spcPct val="80000"/>
              </a:lnSpc>
            </a:pPr>
            <a:endParaRPr lang="el-GR" sz="2000" smtClean="0">
              <a:effectLst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Grp="1"/>
          </p:cNvSpPr>
          <p:nvPr>
            <p:ph type="title" idx="4294967295"/>
          </p:nvPr>
        </p:nvSpPr>
        <p:spPr>
          <a:xfrm>
            <a:off x="481013" y="0"/>
            <a:ext cx="8156575" cy="1196975"/>
          </a:xfrm>
          <a:noFill/>
        </p:spPr>
        <p:txBody>
          <a:bodyPr bIns="91440" anchor="b" anchorCtr="0"/>
          <a:lstStyle/>
          <a:p>
            <a:pPr>
              <a:lnSpc>
                <a:spcPct val="80000"/>
              </a:lnSpc>
            </a:pPr>
            <a:r>
              <a:rPr lang="el-GR" sz="2400" b="1" smtClean="0">
                <a:solidFill>
                  <a:schemeClr val="tx1"/>
                </a:solidFill>
                <a:effectLst/>
              </a:rPr>
              <a:t>ΧΩΡΟΘΕΤΗΣΗ</a:t>
            </a:r>
            <a:r>
              <a:rPr lang="el-GR" sz="2400" b="1" smtClean="0">
                <a:solidFill>
                  <a:srgbClr val="0070C0"/>
                </a:solidFill>
                <a:effectLst/>
              </a:rPr>
              <a:t> </a:t>
            </a:r>
            <a:r>
              <a:rPr lang="el-GR" sz="2400" b="1" smtClean="0">
                <a:solidFill>
                  <a:schemeClr val="tx1"/>
                </a:solidFill>
                <a:effectLst/>
              </a:rPr>
              <a:t>ΙΔΡΥΜΑΤΩΝ ΚΑΙ ΤΜΗΜΑΤΩΝ </a:t>
            </a:r>
            <a:br>
              <a:rPr lang="el-GR" sz="2400" b="1" smtClean="0">
                <a:solidFill>
                  <a:schemeClr val="tx1"/>
                </a:solidFill>
                <a:effectLst/>
              </a:rPr>
            </a:br>
            <a:r>
              <a:rPr lang="el-GR" sz="2400" b="1" smtClean="0">
                <a:solidFill>
                  <a:schemeClr val="tx1"/>
                </a:solidFill>
                <a:effectLst/>
              </a:rPr>
              <a:t/>
            </a:r>
            <a:br>
              <a:rPr lang="el-GR" sz="2400" b="1" smtClean="0">
                <a:solidFill>
                  <a:schemeClr val="tx1"/>
                </a:solidFill>
                <a:effectLst/>
              </a:rPr>
            </a:br>
            <a:r>
              <a:rPr lang="el-GR" sz="2400" b="1" smtClean="0">
                <a:solidFill>
                  <a:schemeClr val="tx1"/>
                </a:solidFill>
                <a:effectLst/>
              </a:rPr>
              <a:t>ΑΝΩΤΑΤΗΣ ΕΚΠΑΙΔΕΥΣΗΣ : ΕΤΟΣ 2010</a:t>
            </a:r>
          </a:p>
        </p:txBody>
      </p:sp>
      <p:pic>
        <p:nvPicPr>
          <p:cNvPr id="47106" name="Picture 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492500" y="1341438"/>
            <a:ext cx="5327650" cy="5111750"/>
          </a:xfrm>
        </p:spPr>
      </p:pic>
      <p:sp>
        <p:nvSpPr>
          <p:cNvPr id="25604" name="Rectangle 9"/>
          <p:cNvSpPr>
            <a:spLocks noChangeArrowheads="1"/>
          </p:cNvSpPr>
          <p:nvPr/>
        </p:nvSpPr>
        <p:spPr bwMode="auto">
          <a:xfrm>
            <a:off x="395288" y="1268413"/>
            <a:ext cx="2881312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000" b="1">
                <a:solidFill>
                  <a:schemeClr val="tx2"/>
                </a:solidFill>
                <a:latin typeface="+mj-lt"/>
                <a:cs typeface="Arial" pitchFamily="34" charset="0"/>
              </a:rPr>
              <a:t>Η γεωγραφική διασπορά Ιδρυμάτων και Τμημάτων οδηγεί σε :</a:t>
            </a:r>
          </a:p>
          <a:p>
            <a:pPr>
              <a:spcBef>
                <a:spcPct val="30000"/>
              </a:spcBef>
              <a:buFontTx/>
              <a:buChar char="•"/>
              <a:defRPr/>
            </a:pPr>
            <a:r>
              <a:rPr lang="el-GR" sz="2000" b="1">
                <a:solidFill>
                  <a:schemeClr val="tx2"/>
                </a:solidFill>
                <a:latin typeface="+mj-lt"/>
                <a:cs typeface="Arial" pitchFamily="34" charset="0"/>
              </a:rPr>
              <a:t>σπατάλη πολύτιμων πόρων, </a:t>
            </a:r>
          </a:p>
          <a:p>
            <a:pPr>
              <a:spcBef>
                <a:spcPct val="30000"/>
              </a:spcBef>
              <a:buFontTx/>
              <a:buChar char="•"/>
              <a:defRPr/>
            </a:pPr>
            <a:r>
              <a:rPr lang="el-GR" sz="2000" b="1">
                <a:solidFill>
                  <a:schemeClr val="tx2"/>
                </a:solidFill>
                <a:latin typeface="+mj-lt"/>
                <a:cs typeface="Arial" pitchFamily="34" charset="0"/>
              </a:rPr>
              <a:t>έλλειψη συντονισμού, </a:t>
            </a:r>
          </a:p>
          <a:p>
            <a:pPr>
              <a:spcBef>
                <a:spcPct val="30000"/>
              </a:spcBef>
              <a:buFontTx/>
              <a:buChar char="•"/>
              <a:defRPr/>
            </a:pPr>
            <a:r>
              <a:rPr lang="el-GR" sz="2000" b="1">
                <a:solidFill>
                  <a:schemeClr val="tx2"/>
                </a:solidFill>
                <a:latin typeface="+mj-lt"/>
                <a:cs typeface="Arial" pitchFamily="34" charset="0"/>
              </a:rPr>
              <a:t>ανάγκη αυξημένου αριθμού υποστηρικτικού προσωπικού, </a:t>
            </a:r>
          </a:p>
          <a:p>
            <a:pPr>
              <a:spcBef>
                <a:spcPct val="30000"/>
              </a:spcBef>
              <a:buFontTx/>
              <a:buChar char="•"/>
              <a:defRPr/>
            </a:pPr>
            <a:r>
              <a:rPr lang="el-GR" sz="2000" b="1">
                <a:solidFill>
                  <a:schemeClr val="tx2"/>
                </a:solidFill>
                <a:latin typeface="+mj-lt"/>
                <a:cs typeface="Arial" pitchFamily="34" charset="0"/>
              </a:rPr>
              <a:t>χαμηλή αξιοποίηση κτηριακών εγκαταστάσεων και εξοπλισμού.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- Ορθογώνιο"/>
          <p:cNvSpPr>
            <a:spLocks noChangeArrowheads="1"/>
          </p:cNvSpPr>
          <p:nvPr/>
        </p:nvSpPr>
        <p:spPr bwMode="auto">
          <a:xfrm>
            <a:off x="0" y="188913"/>
            <a:ext cx="8820150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>
              <a:latin typeface="Calibri" pitchFamily="34" charset="0"/>
            </a:endParaRPr>
          </a:p>
          <a:p>
            <a:endParaRPr lang="el-GR">
              <a:latin typeface="Calibri" pitchFamily="34" charset="0"/>
            </a:endParaRPr>
          </a:p>
          <a:p>
            <a:pPr algn="ctr"/>
            <a:r>
              <a:rPr lang="el-GR" sz="2800">
                <a:solidFill>
                  <a:srgbClr val="FFFF00"/>
                </a:solidFill>
                <a:latin typeface="Calibri" pitchFamily="34" charset="0"/>
              </a:rPr>
              <a:t>ΠΡΟΓΡΑΜΜΑΤΑ ΣΠΟΥΔΩΝ</a:t>
            </a:r>
          </a:p>
          <a:p>
            <a:endParaRPr lang="el-GR" sz="280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Προγράμματα εξειδίκευσης που λειτουργούν ως προπτυχιακά </a:t>
            </a:r>
            <a:endParaRPr lang="en-US" sz="2800">
              <a:latin typeface="Calibri" pitchFamily="34" charset="0"/>
            </a:endParaRPr>
          </a:p>
          <a:p>
            <a:endParaRPr lang="el-GR" sz="2800"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Ασαφείς στόχοι προγραμμάτων σπουδών δημιουργούν σύγχυση και ασάφειες ως προς το πλαίσιο προσόντων και τα επαγγελματικά δικαιώματα </a:t>
            </a:r>
            <a:endParaRPr lang="en-US" sz="2800">
              <a:latin typeface="Calibri" pitchFamily="34" charset="0"/>
            </a:endParaRPr>
          </a:p>
          <a:p>
            <a:endParaRPr lang="el-GR" sz="2800"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Προγράμματα σπουδών που συνδυάζουν περισσότερες από μία γνωστικές περιοχές </a:t>
            </a:r>
            <a:endParaRPr lang="en-US" sz="2800">
              <a:latin typeface="Calibri" pitchFamily="34" charset="0"/>
            </a:endParaRPr>
          </a:p>
          <a:p>
            <a:endParaRPr lang="el-GR" sz="2800"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Προγράμματα που δεν εναρμονίζονται με τις ανάγκες της κοινωνίας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- Ορθογώνιο"/>
          <p:cNvSpPr>
            <a:spLocks noChangeArrowheads="1"/>
          </p:cNvSpPr>
          <p:nvPr/>
        </p:nvSpPr>
        <p:spPr bwMode="auto">
          <a:xfrm>
            <a:off x="0" y="0"/>
            <a:ext cx="9144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>
              <a:latin typeface="Calibri" pitchFamily="34" charset="0"/>
            </a:endParaRPr>
          </a:p>
          <a:p>
            <a:pPr algn="ctr"/>
            <a:r>
              <a:rPr lang="el-GR" sz="2800">
                <a:solidFill>
                  <a:srgbClr val="FFFF00"/>
                </a:solidFill>
                <a:latin typeface="Calibri" pitchFamily="34" charset="0"/>
              </a:rPr>
              <a:t>ΠΡΟΓΡΑΜΜΑΤΑ ΣΠΟΥΔΩΝ </a:t>
            </a:r>
            <a:endParaRPr lang="en-US" sz="2800">
              <a:solidFill>
                <a:srgbClr val="FFFF00"/>
              </a:solidFill>
              <a:latin typeface="Calibri" pitchFamily="34" charset="0"/>
            </a:endParaRPr>
          </a:p>
          <a:p>
            <a:endParaRPr lang="el-GR" sz="280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Προγράμματα χωρίς προηγούμενο διεθνώς. </a:t>
            </a:r>
            <a:endParaRPr lang="en-US" sz="2800">
              <a:latin typeface="Calibri" pitchFamily="34" charset="0"/>
            </a:endParaRPr>
          </a:p>
          <a:p>
            <a:endParaRPr lang="en-US" sz="2800"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Ασάφεια ρόλων Πανεπιστημίου - ΤΕΙ </a:t>
            </a:r>
            <a:endParaRPr lang="en-US" sz="2800">
              <a:latin typeface="Calibri" pitchFamily="34" charset="0"/>
            </a:endParaRPr>
          </a:p>
          <a:p>
            <a:endParaRPr lang="el-GR" sz="2800"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Μεγάλος αριθμός μαθημάτων για την απόκτηση πτυχίου </a:t>
            </a:r>
            <a:endParaRPr lang="en-US" sz="2800">
              <a:latin typeface="Calibri" pitchFamily="34" charset="0"/>
            </a:endParaRPr>
          </a:p>
          <a:p>
            <a:endParaRPr lang="el-GR" sz="2800"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Μεγάλος αριθμός κατευθύνσεων, που ευνοεί την υπερεξειδίκευση και αρμόζει σε μεταπτυχιακά προγράμματα ειδίκευσης και όχι σε προπτυχιακές σπουδές </a:t>
            </a:r>
            <a:endParaRPr lang="en-US" sz="2800">
              <a:latin typeface="Calibri" pitchFamily="34" charset="0"/>
            </a:endParaRPr>
          </a:p>
          <a:p>
            <a:endParaRPr lang="el-GR" sz="2800"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Απουσία τυπικών διαδικασιών αναθεώρησης και αξιολόγησης των προγραμμάτων σπουδών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- Ορθογώνιο"/>
          <p:cNvSpPr>
            <a:spLocks noChangeArrowheads="1"/>
          </p:cNvSpPr>
          <p:nvPr/>
        </p:nvSpPr>
        <p:spPr bwMode="auto">
          <a:xfrm>
            <a:off x="0" y="0"/>
            <a:ext cx="88931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>
              <a:latin typeface="Calibri" pitchFamily="34" charset="0"/>
            </a:endParaRPr>
          </a:p>
          <a:p>
            <a:pPr algn="ctr"/>
            <a:r>
              <a:rPr lang="el-GR" sz="2800">
                <a:solidFill>
                  <a:srgbClr val="FFFF00"/>
                </a:solidFill>
                <a:latin typeface="Calibri" pitchFamily="34" charset="0"/>
              </a:rPr>
              <a:t>ΔΙΔΑΣΚΑΛΙΑ</a:t>
            </a:r>
          </a:p>
          <a:p>
            <a:r>
              <a:rPr lang="el-GR" sz="2800">
                <a:latin typeface="Calibri" pitchFamily="34" charset="0"/>
              </a:rPr>
              <a:t>Μεγάλος αριθμός διδασκόντων ανά μάθημα. Λίγες ώρες διδασκαλίας στα Πανεπιστήμια </a:t>
            </a:r>
            <a:endParaRPr lang="en-US" sz="2800">
              <a:latin typeface="Calibri" pitchFamily="34" charset="0"/>
            </a:endParaRPr>
          </a:p>
          <a:p>
            <a:endParaRPr lang="el-GR" sz="2800"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Οι φοιτητές λείπουν από τα μαθήματα. Όσοι παρακολουθούν συμμετέχουν στην αξιολόγηση </a:t>
            </a:r>
            <a:endParaRPr lang="en-US" sz="2800">
              <a:latin typeface="Calibri" pitchFamily="34" charset="0"/>
            </a:endParaRPr>
          </a:p>
          <a:p>
            <a:endParaRPr lang="el-GR" sz="2800"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Μεγάλος αριθμός εξετάσεων </a:t>
            </a:r>
            <a:endParaRPr lang="en-US" sz="2800">
              <a:latin typeface="Calibri" pitchFamily="34" charset="0"/>
            </a:endParaRPr>
          </a:p>
          <a:p>
            <a:endParaRPr lang="el-GR" sz="2800"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Μόνο μικρός αριθμός Τμημάτων αξιοποιεί τις τεχνολογίες Πληροφορικής και Επικοινωνιών </a:t>
            </a:r>
          </a:p>
          <a:p>
            <a:endParaRPr lang="el-GR" sz="2800"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“Λιμνάζοντες” φοιτητές περίπου ίσοι με τους κανονικούς </a:t>
            </a:r>
          </a:p>
          <a:p>
            <a:r>
              <a:rPr lang="el-GR" sz="2800">
                <a:latin typeface="Calibri" pitchFamily="34" charset="0"/>
              </a:rPr>
              <a:t>Ένας στους πέντε φοιτητές αποχωρεί πριν τελειώσει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- Ορθογώνιο"/>
          <p:cNvSpPr>
            <a:spLocks noChangeArrowheads="1"/>
          </p:cNvSpPr>
          <p:nvPr/>
        </p:nvSpPr>
        <p:spPr bwMode="auto">
          <a:xfrm>
            <a:off x="611188" y="404813"/>
            <a:ext cx="8137525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>
              <a:latin typeface="Calibri" pitchFamily="34" charset="0"/>
            </a:endParaRPr>
          </a:p>
          <a:p>
            <a:endParaRPr lang="el-GR">
              <a:latin typeface="Calibri" pitchFamily="34" charset="0"/>
            </a:endParaRPr>
          </a:p>
          <a:p>
            <a:pPr algn="ctr"/>
            <a:r>
              <a:rPr lang="el-GR" sz="2800">
                <a:solidFill>
                  <a:srgbClr val="FFFF00"/>
                </a:solidFill>
                <a:latin typeface="Calibri" pitchFamily="34" charset="0"/>
              </a:rPr>
              <a:t>ΕΡΕΥΝΑ</a:t>
            </a:r>
          </a:p>
          <a:p>
            <a:endParaRPr lang="el-GR" sz="280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Το ερευνητικό έργο είναι αξιόλογο σε σχέση με τα μέσα και τη χρηματοδότηση </a:t>
            </a:r>
            <a:endParaRPr lang="en-US" sz="2800">
              <a:latin typeface="Calibri" pitchFamily="34" charset="0"/>
            </a:endParaRPr>
          </a:p>
          <a:p>
            <a:endParaRPr lang="el-GR" sz="2800"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•Ικανοποιητικός αριθμός διεθνών συνεργασιών </a:t>
            </a:r>
          </a:p>
          <a:p>
            <a:r>
              <a:rPr lang="el-GR" sz="2800">
                <a:latin typeface="Calibri" pitchFamily="34" charset="0"/>
              </a:rPr>
              <a:t>•Δεν υπάρχει “κουλτούρα” κατοχύρωσης ευρεσιτεχνιών </a:t>
            </a:r>
            <a:endParaRPr lang="en-US" sz="2800">
              <a:latin typeface="Calibri" pitchFamily="34" charset="0"/>
            </a:endParaRPr>
          </a:p>
          <a:p>
            <a:endParaRPr lang="el-GR" sz="2800"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•Σε αρκετές περιπτώσεις η έρευνα διεξάγεται εις βάρος της διδασκαλίας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- Ορθογώνιο"/>
          <p:cNvSpPr>
            <a:spLocks noChangeArrowheads="1"/>
          </p:cNvSpPr>
          <p:nvPr/>
        </p:nvSpPr>
        <p:spPr bwMode="auto">
          <a:xfrm>
            <a:off x="395288" y="188913"/>
            <a:ext cx="813752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>
              <a:latin typeface="Calibri" pitchFamily="34" charset="0"/>
            </a:endParaRPr>
          </a:p>
          <a:p>
            <a:endParaRPr lang="el-GR">
              <a:latin typeface="Calibri" pitchFamily="34" charset="0"/>
            </a:endParaRPr>
          </a:p>
          <a:p>
            <a:pPr algn="ctr"/>
            <a:r>
              <a:rPr lang="el-GR" sz="2800">
                <a:solidFill>
                  <a:srgbClr val="FFFF00"/>
                </a:solidFill>
                <a:latin typeface="Calibri" pitchFamily="34" charset="0"/>
              </a:rPr>
              <a:t>ΥΠΟΔΟΜΕΣ</a:t>
            </a:r>
          </a:p>
          <a:p>
            <a:endParaRPr lang="el-GR" sz="280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Έλλειψη υποδομών κυρίως στα μεγάλα αστικά κέντρα. Αξιοποίηση υποδομών κάτω του 50% στα λοιπά Ιδρύματα </a:t>
            </a:r>
          </a:p>
          <a:p>
            <a:endParaRPr lang="el-GR" sz="2800"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•Ανάγκη κεντρικής διαχείρισης εργαστηρίων – εξοπλισμού </a:t>
            </a:r>
          </a:p>
          <a:p>
            <a:r>
              <a:rPr lang="el-GR" sz="2800">
                <a:latin typeface="Calibri" pitchFamily="34" charset="0"/>
              </a:rPr>
              <a:t>•Ελλιπής χρήση ηλεκτρονικών υπηρεσιών </a:t>
            </a:r>
          </a:p>
          <a:p>
            <a:r>
              <a:rPr lang="el-GR" sz="2800">
                <a:latin typeface="Calibri" pitchFamily="34" charset="0"/>
              </a:rPr>
              <a:t>•Γεωγραφική διασπορά </a:t>
            </a:r>
          </a:p>
          <a:p>
            <a:r>
              <a:rPr lang="el-GR" sz="2800">
                <a:latin typeface="Calibri" pitchFamily="34" charset="0"/>
              </a:rPr>
              <a:t>•Ανεπάρκεια βοηθητικού προσωπικού </a:t>
            </a:r>
          </a:p>
          <a:p>
            <a:r>
              <a:rPr lang="el-GR" sz="2800">
                <a:latin typeface="Calibri" pitchFamily="34" charset="0"/>
              </a:rPr>
              <a:t>•Μη ικανοποιητική διασύνδεση με αγορά και αποφοίτους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107950" y="620713"/>
            <a:ext cx="9036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1">
                <a:solidFill>
                  <a:srgbClr val="FFFF00"/>
                </a:solidFill>
                <a:latin typeface="Calibri" pitchFamily="34" charset="0"/>
              </a:rPr>
              <a:t>ΜΕΛΛΟΝΤΙΚΕΣ ΠΡΟΟΠΤΙΚΕΣ</a:t>
            </a:r>
            <a:endParaRPr lang="en-GB" sz="2800" b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4925" y="5946775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Ν. 4009/2011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 </a:t>
            </a:r>
            <a:endParaRPr lang="el-GR" sz="1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179388" y="1916113"/>
            <a:ext cx="8929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l-GR" sz="2800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Νέος Νόμος για την Ανώτατη Εκπαίδευση (4009/2011)</a:t>
            </a:r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179388" y="2492375"/>
            <a:ext cx="8208962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57200">
              <a:spcAft>
                <a:spcPts val="600"/>
              </a:spcAft>
              <a:buFontTx/>
              <a:buAutoNum type="arabicPeriod"/>
            </a:pPr>
            <a:r>
              <a:rPr lang="el-GR" sz="2800" i="1">
                <a:latin typeface="Times New Roman" pitchFamily="18" charset="0"/>
                <a:cs typeface="Times New Roman" pitchFamily="18" charset="0"/>
              </a:rPr>
              <a:t>Εισάγει και τυπικά την υποχρέωση για ΔΠ στα ΑΕΙ μέσω της εφαρμογής Εσωτερικού Συστήματος ΔΠ.</a:t>
            </a:r>
          </a:p>
          <a:p>
            <a:pPr lvl="1" indent="-457200">
              <a:spcAft>
                <a:spcPts val="600"/>
              </a:spcAft>
              <a:buFontTx/>
              <a:buAutoNum type="arabicPeriod"/>
            </a:pPr>
            <a:r>
              <a:rPr lang="el-GR" sz="2800" i="1">
                <a:latin typeface="Times New Roman" pitchFamily="18" charset="0"/>
                <a:cs typeface="Times New Roman" pitchFamily="18" charset="0"/>
              </a:rPr>
              <a:t>Αναθέτει στην ΑΔΙΠ το έργο:</a:t>
            </a:r>
          </a:p>
        </p:txBody>
      </p:sp>
      <p:sp>
        <p:nvSpPr>
          <p:cNvPr id="49157" name="Rectangle 6"/>
          <p:cNvSpPr>
            <a:spLocks noChangeArrowheads="1"/>
          </p:cNvSpPr>
          <p:nvPr/>
        </p:nvSpPr>
        <p:spPr bwMode="auto">
          <a:xfrm>
            <a:off x="1187450" y="4149725"/>
            <a:ext cx="662463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57200">
              <a:spcAft>
                <a:spcPts val="600"/>
              </a:spcAft>
              <a:buFont typeface="Arial" charset="0"/>
              <a:buChar char="•"/>
            </a:pPr>
            <a:r>
              <a:rPr lang="el-GR" sz="2400" i="1">
                <a:latin typeface="Times New Roman" pitchFamily="18" charset="0"/>
                <a:cs typeface="Times New Roman" pitchFamily="18" charset="0"/>
              </a:rPr>
              <a:t>της </a:t>
            </a:r>
            <a:r>
              <a:rPr lang="el-GR" sz="2400" b="1" i="1">
                <a:latin typeface="Times New Roman" pitchFamily="18" charset="0"/>
                <a:cs typeface="Times New Roman" pitchFamily="18" charset="0"/>
              </a:rPr>
              <a:t>Πιστοποίησης των ΑΕΙ και των Προγραμμάτων Σπουδών-Τμημάτων</a:t>
            </a:r>
          </a:p>
          <a:p>
            <a:pPr lvl="1" indent="-457200">
              <a:spcAft>
                <a:spcPts val="600"/>
              </a:spcAft>
              <a:buFont typeface="Arial" charset="0"/>
              <a:buChar char="•"/>
            </a:pPr>
            <a:r>
              <a:rPr lang="el-GR" sz="2400" i="1">
                <a:latin typeface="Times New Roman" pitchFamily="18" charset="0"/>
                <a:cs typeface="Times New Roman" pitchFamily="18" charset="0"/>
              </a:rPr>
              <a:t>την επιλογή </a:t>
            </a:r>
            <a:r>
              <a:rPr lang="el-GR" sz="2400" b="1" i="1">
                <a:latin typeface="Times New Roman" pitchFamily="18" charset="0"/>
                <a:cs typeface="Times New Roman" pitchFamily="18" charset="0"/>
              </a:rPr>
              <a:t>Κέντρων Αριστείας</a:t>
            </a:r>
            <a:r>
              <a:rPr lang="el-GR" sz="2400" i="1">
                <a:latin typeface="Times New Roman" pitchFamily="18" charset="0"/>
                <a:cs typeface="Times New Roman" pitchFamily="18" charset="0"/>
              </a:rPr>
              <a:t>, μέσω ειδικών διαδικασιών αξιολόγησης και ειδικών ερευνητικών και εκπαιδευτικών κριτηρίων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58560BC-B727-4AED-A7E5-5BB0C8DF457C}" type="slidenum">
              <a:rPr lang="en-GB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n-GB" sz="1200">
              <a:solidFill>
                <a:schemeClr val="tx1">
                  <a:tint val="75000"/>
                </a:schemeClr>
              </a:solidFill>
              <a:effectLst/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- Ορθογώνιο"/>
          <p:cNvSpPr>
            <a:spLocks noChangeArrowheads="1"/>
          </p:cNvSpPr>
          <p:nvPr/>
        </p:nvSpPr>
        <p:spPr bwMode="auto">
          <a:xfrm>
            <a:off x="323850" y="-242888"/>
            <a:ext cx="8351838" cy="71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>
              <a:latin typeface="Calibri" pitchFamily="34" charset="0"/>
            </a:endParaRPr>
          </a:p>
          <a:p>
            <a:pPr algn="ctr"/>
            <a:r>
              <a:rPr lang="en-US" sz="2800" b="1">
                <a:latin typeface="Calibri" pitchFamily="34" charset="0"/>
              </a:rPr>
              <a:t>ΑΔΙΠ </a:t>
            </a:r>
          </a:p>
          <a:p>
            <a:r>
              <a:rPr lang="en-US" sz="2800" b="1">
                <a:latin typeface="Calibri" pitchFamily="34" charset="0"/>
              </a:rPr>
              <a:t>Hellenic Quality Assurance and Accreditation Agency</a:t>
            </a:r>
            <a:endParaRPr lang="el-GR" sz="2800" b="1">
              <a:latin typeface="Calibri" pitchFamily="34" charset="0"/>
            </a:endParaRPr>
          </a:p>
          <a:p>
            <a:pPr algn="ctr"/>
            <a:r>
              <a:rPr lang="en-US" sz="2800" b="1">
                <a:latin typeface="Calibri" pitchFamily="34" charset="0"/>
              </a:rPr>
              <a:t> HQAA</a:t>
            </a:r>
          </a:p>
          <a:p>
            <a:endParaRPr lang="el-GR" sz="2800" b="1">
              <a:latin typeface="Calibri" pitchFamily="34" charset="0"/>
            </a:endParaRPr>
          </a:p>
          <a:p>
            <a:endParaRPr lang="el-GR" sz="2800" b="1">
              <a:latin typeface="Calibri" pitchFamily="34" charset="0"/>
            </a:endParaRPr>
          </a:p>
          <a:p>
            <a:endParaRPr lang="el-GR" sz="2800"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ΙΔΡΥΘΗΚΕ: 2006    Ν 3374/2005</a:t>
            </a:r>
            <a:endParaRPr lang="en-US" sz="2800">
              <a:latin typeface="Calibri" pitchFamily="34" charset="0"/>
            </a:endParaRPr>
          </a:p>
          <a:p>
            <a:endParaRPr lang="el-GR" sz="2800"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ΔΙΟΙΚΕΙΤΑΙ: από 15μελές ΣΥΜΒΟΥΛΙΟ καθηγητών και εκπροσώπων των φοιτητών και των παραγωγικών τάξεων </a:t>
            </a:r>
          </a:p>
          <a:p>
            <a:endParaRPr lang="el-GR" sz="2800">
              <a:latin typeface="Calibri" pitchFamily="34" charset="0"/>
            </a:endParaRPr>
          </a:p>
          <a:p>
            <a:endParaRPr lang="el-GR" sz="2800"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__________________________________________ </a:t>
            </a:r>
          </a:p>
          <a:p>
            <a:r>
              <a:rPr lang="el-GR" sz="2800" i="1">
                <a:latin typeface="Calibri" pitchFamily="34" charset="0"/>
              </a:rPr>
              <a:t>Η ΑΔΙΠ λειτουργεί βάσει των προτύπων και οδηγιών της </a:t>
            </a:r>
            <a:r>
              <a:rPr lang="en-US" sz="2800" i="1">
                <a:latin typeface="Calibri" pitchFamily="34" charset="0"/>
              </a:rPr>
              <a:t>ENQA (European Network for Quality Assurance) </a:t>
            </a:r>
            <a:r>
              <a:rPr lang="en-US" sz="2800" b="1">
                <a:latin typeface="Calibri" pitchFamily="34" charset="0"/>
              </a:rPr>
              <a:t> </a:t>
            </a:r>
            <a:endParaRPr lang="el-GR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2875"/>
            <a:ext cx="8229600" cy="5040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l-GR" sz="2400" smtClean="0"/>
          </a:p>
          <a:p>
            <a:pPr eaLnBrk="1" hangingPunct="1">
              <a:lnSpc>
                <a:spcPct val="90000"/>
              </a:lnSpc>
            </a:pPr>
            <a:r>
              <a:rPr lang="el-GR" sz="2400" smtClean="0"/>
              <a:t>Μετά την ολοκλήρωση των εξωτερικών αξιολογήσεων όλων των Τμημάτων (μετά το ΑΘΗΝΑ)</a:t>
            </a:r>
          </a:p>
          <a:p>
            <a:pPr eaLnBrk="1" hangingPunct="1">
              <a:lnSpc>
                <a:spcPct val="90000"/>
              </a:lnSpc>
            </a:pPr>
            <a:endParaRPr lang="el-GR" sz="2400" smtClean="0"/>
          </a:p>
          <a:p>
            <a:pPr eaLnBrk="1" hangingPunct="1">
              <a:lnSpc>
                <a:spcPct val="90000"/>
              </a:lnSpc>
            </a:pPr>
            <a:r>
              <a:rPr lang="el-GR" sz="2400" smtClean="0"/>
              <a:t>Εφαρμογή της  διαδικασίας  πιστοποίησης των Ιδρυμάτων και των προγραμμάτων σπουδών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l-GR" sz="2400" smtClean="0"/>
              <a:t>( με προδιαγραφές που θα ορίσει η ΑΔΙΠ βασισμένη στα Ευρωπαϊκά και διεθνή πρότυπα)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l-GR" sz="2400" smtClean="0"/>
          </a:p>
          <a:p>
            <a:pPr eaLnBrk="1" hangingPunct="1">
              <a:lnSpc>
                <a:spcPct val="90000"/>
              </a:lnSpc>
            </a:pPr>
            <a:r>
              <a:rPr lang="el-GR" sz="2400" smtClean="0"/>
              <a:t>Οι ΜΟΔΙΠ θα διαδραματίζουν σημαντικό ρόλο για την συνεχή  διασφάλιση της ποιότητας των Ιδρυμάτων.</a:t>
            </a:r>
          </a:p>
        </p:txBody>
      </p:sp>
      <p:sp>
        <p:nvSpPr>
          <p:cNvPr id="49154" name="Rectangle 4"/>
          <p:cNvSpPr>
            <a:spLocks noGrp="1"/>
          </p:cNvSpPr>
          <p:nvPr>
            <p:ph type="title" idx="4294967295"/>
          </p:nvPr>
        </p:nvSpPr>
        <p:spPr/>
        <p:txBody>
          <a:bodyPr anchorCtr="0"/>
          <a:lstStyle/>
          <a:p>
            <a:pPr eaLnBrk="1" hangingPunct="1"/>
            <a:r>
              <a:rPr lang="el-GR" sz="3200" smtClean="0">
                <a:solidFill>
                  <a:srgbClr val="FFFF00"/>
                </a:solidFill>
              </a:rPr>
              <a:t>ΜΕΛΛΟΝΤΙΚΕΣ ΠΡΟΟΠΤΙΚΕΣ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2"/>
          <p:cNvSpPr>
            <a:spLocks noGrp="1"/>
          </p:cNvSpPr>
          <p:nvPr>
            <p:ph idx="4294967295"/>
          </p:nvPr>
        </p:nvSpPr>
        <p:spPr>
          <a:xfrm>
            <a:off x="323850" y="1341438"/>
            <a:ext cx="8374063" cy="5111750"/>
          </a:xfrm>
        </p:spPr>
        <p:txBody>
          <a:bodyPr/>
          <a:lstStyle/>
          <a:p>
            <a:pPr marL="457200" lvl="1" indent="-457200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l-GR" i="1" smtClean="0">
                <a:cs typeface="Calibri" pitchFamily="34" charset="0"/>
              </a:rPr>
              <a:t>Η ΑΔΙΠ έχει στη διάθεσή της ένα πλέγμα πολιτικών και μέσων για τη διασφάλιση της ποιότητας στα ΑΕΙ. </a:t>
            </a:r>
            <a:r>
              <a:rPr lang="el-GR" i="1" smtClean="0">
                <a:solidFill>
                  <a:srgbClr val="FFFF00"/>
                </a:solidFill>
                <a:cs typeface="Calibri" pitchFamily="34" charset="0"/>
              </a:rPr>
              <a:t>Η πολιτεία οφείλει να υποστηρίξει το έργο της</a:t>
            </a:r>
          </a:p>
          <a:p>
            <a:pPr marL="457200" lvl="1" indent="-457200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el-GR" i="1" smtClean="0">
              <a:cs typeface="Calibri" pitchFamily="34" charset="0"/>
            </a:endParaRPr>
          </a:p>
          <a:p>
            <a:pPr marL="457200" lvl="1" indent="-457200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l-GR" i="1" smtClean="0">
                <a:cs typeface="Calibri" pitchFamily="34" charset="0"/>
              </a:rPr>
              <a:t>Η Ποιότητα της εκπαίδευσης εξαρτάται πρωτίστως από τα ίδια τα ΑΕΙ, που οφείλουν να δεσμευτούν για τη συνεχή αναβάθμισή της.</a:t>
            </a:r>
          </a:p>
          <a:p>
            <a:pPr marL="457200" lvl="1" indent="-457200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endParaRPr lang="el-GR" i="1" smtClean="0">
              <a:cs typeface="Calibri" pitchFamily="34" charset="0"/>
            </a:endParaRPr>
          </a:p>
          <a:p>
            <a:pPr marL="457200" lvl="1" indent="-457200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l-GR" i="1" smtClean="0">
                <a:cs typeface="Calibri" pitchFamily="34" charset="0"/>
              </a:rPr>
              <a:t>Η προσπάθεια πρέπει να είναι διαρκής- γιατί δεν υπάρχει άλλος δρόμος προς την υγιή ανάπτυξη.</a:t>
            </a:r>
            <a:endParaRPr lang="en-US" i="1" smtClean="0">
              <a:cs typeface="Calibri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9388" y="333375"/>
            <a:ext cx="8229600" cy="1008063"/>
          </a:xfrm>
        </p:spPr>
        <p:txBody>
          <a:bodyPr anchorCtr="0">
            <a:noAutofit/>
          </a:bodyPr>
          <a:lstStyle/>
          <a:p>
            <a:pPr eaLnBrk="1" hangingPunct="1"/>
            <a:r>
              <a:rPr lang="el-GR" sz="3200" b="1" smtClean="0">
                <a:solidFill>
                  <a:srgbClr val="FFFF00"/>
                </a:solidFill>
                <a:cs typeface="Calibri" pitchFamily="34" charset="0"/>
              </a:rPr>
              <a:t>ΣΥΜΠΕΡΑΣΜΑ</a:t>
            </a:r>
            <a:endParaRPr lang="en-US" sz="3200" b="1" smtClean="0">
              <a:solidFill>
                <a:srgbClr val="FFFF00"/>
              </a:solidFill>
              <a:cs typeface="Calibri" pitchFamily="34" charset="0"/>
            </a:endParaRPr>
          </a:p>
        </p:txBody>
      </p:sp>
      <p:sp>
        <p:nvSpPr>
          <p:cNvPr id="5017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46913" y="6337300"/>
            <a:ext cx="2133600" cy="476250"/>
          </a:xfrm>
        </p:spPr>
        <p:txBody>
          <a:bodyPr rtlCol="0" anchor="ctr"/>
          <a:lstStyle/>
          <a:p>
            <a:pPr>
              <a:defRPr/>
            </a:pPr>
            <a:fld id="{427E6EA8-210C-4B02-9965-D0C2AB8A6805}" type="slidenum">
              <a:rPr lang="en-GB" sz="1200" b="1">
                <a:solidFill>
                  <a:srgbClr val="7F7F7F"/>
                </a:solidFill>
                <a:effectLst/>
                <a:latin typeface="+mn-lt"/>
                <a:cs typeface="Calibri" pitchFamily="34" charset="0"/>
              </a:rPr>
              <a:pPr>
                <a:defRPr/>
              </a:pPr>
              <a:t>31</a:t>
            </a:fld>
            <a:endParaRPr lang="en-GB" sz="1200" b="1">
              <a:solidFill>
                <a:srgbClr val="7F7F7F"/>
              </a:solidFill>
              <a:effectLst/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l-GR" sz="4000" b="1" i="1" smtClean="0"/>
              <a:t>Ευχαριστώ για την προσοχή σας</a:t>
            </a:r>
            <a:br>
              <a:rPr lang="el-GR" sz="4000" b="1" i="1" smtClean="0"/>
            </a:br>
            <a:endParaRPr lang="el-GR" sz="4000" b="1" smtClean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703638"/>
            <a:ext cx="1944688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l-GR" sz="2800" b="1">
                <a:solidFill>
                  <a:srgbClr val="FFFFFF"/>
                </a:solidFill>
                <a:latin typeface="Calibri" pitchFamily="34" charset="0"/>
              </a:rPr>
              <a:t>ΕΥΡΩΠΑΪΚΗ ΔΙΑΣΤΑΣΗ</a:t>
            </a:r>
            <a:endParaRPr lang="en-GB" sz="28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4925" y="5946775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Ν. 4009/2011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+mn-cs"/>
              </a:rPr>
              <a:t> </a:t>
            </a:r>
            <a:endParaRPr lang="el-GR" sz="12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+mn-cs"/>
            </a:endParaRP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323850" y="549275"/>
            <a:ext cx="8424863" cy="637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just">
              <a:spcAft>
                <a:spcPts val="600"/>
              </a:spcAf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l-GR" sz="2800">
                <a:latin typeface="Times New Roman" pitchFamily="18" charset="0"/>
                <a:cs typeface="Times New Roman" pitchFamily="18" charset="0"/>
              </a:rPr>
              <a:t>ενιαίος Ευρωπαϊκός Χώρος Ανώτατης Εκπαίδευσης στα πλαίσια της διαδικασίας της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Bologna, </a:t>
            </a:r>
            <a:r>
              <a:rPr lang="el-GR" sz="2800">
                <a:latin typeface="Times New Roman" pitchFamily="18" charset="0"/>
                <a:cs typeface="Times New Roman" pitchFamily="18" charset="0"/>
              </a:rPr>
              <a:t>προϋποθέτει,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>
                <a:latin typeface="Times New Roman" pitchFamily="18" charset="0"/>
                <a:cs typeface="Times New Roman" pitchFamily="18" charset="0"/>
              </a:rPr>
              <a:t>μεταξύ άλλων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1" algn="just">
              <a:spcAft>
                <a:spcPts val="600"/>
              </a:spcAft>
            </a:pPr>
            <a:endParaRPr lang="el-GR" sz="2800">
              <a:latin typeface="Times New Roman" pitchFamily="18" charset="0"/>
              <a:cs typeface="Times New Roman" pitchFamily="18" charset="0"/>
            </a:endParaRPr>
          </a:p>
          <a:p>
            <a:pPr marL="0" lvl="1" algn="ctr">
              <a:spcAft>
                <a:spcPts val="600"/>
              </a:spcAft>
            </a:pPr>
            <a:r>
              <a:rPr lang="el-GR" sz="2800" b="1" i="1">
                <a:latin typeface="Times New Roman" pitchFamily="18" charset="0"/>
                <a:cs typeface="Times New Roman" pitchFamily="18" charset="0"/>
              </a:rPr>
              <a:t>Την Προώθηση μέτρων για την διασφάλιση της ποιότητας.</a:t>
            </a:r>
          </a:p>
          <a:p>
            <a:pPr marL="0" lvl="1" algn="just">
              <a:spcAft>
                <a:spcPts val="600"/>
              </a:spcAft>
            </a:pPr>
            <a:endParaRPr lang="el-GR" sz="2800"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Aft>
                <a:spcPts val="600"/>
              </a:spcAft>
            </a:pPr>
            <a:r>
              <a:rPr lang="el-GR" sz="2800">
                <a:latin typeface="Times New Roman" pitchFamily="18" charset="0"/>
                <a:cs typeface="Times New Roman" pitchFamily="18" charset="0"/>
              </a:rPr>
              <a:t>Η ΑΔΙΠ έχει υιοθετήσει το γενικό πλαίσιο των ευρωπαϊκών αρχών, κανονισμών και διαδικασιών, που διαμορφώθηκε από το Ευρωπαϊκό Δίκτυο Διασφάλισης της Ποιότητας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(ENQA)</a:t>
            </a:r>
            <a:r>
              <a:rPr lang="el-GR" sz="2800">
                <a:latin typeface="Times New Roman" pitchFamily="18" charset="0"/>
                <a:cs typeface="Times New Roman" pitchFamily="18" charset="0"/>
              </a:rPr>
              <a:t> και επισημοποιήθηκε στο κείμενο των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l-GR" sz="2800" i="1">
                <a:latin typeface="Times New Roman" pitchFamily="18" charset="0"/>
                <a:cs typeface="Times New Roman" pitchFamily="18" charset="0"/>
              </a:rPr>
              <a:t>Ευρωπαϊκών Αρχών και Κατευθυντηρίων Οδηγιών για την Διασφάλιση της Ποιότητας στην Ανώτατη Εκπαίδευση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l-GR" sz="280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ESG)</a:t>
            </a:r>
            <a:endParaRPr lang="el-GR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6E4BA8E-526C-4235-96D0-C089F51E5963}" type="slidenum">
              <a:rPr lang="en-GB"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GB" sz="1200">
              <a:solidFill>
                <a:schemeClr val="tx1">
                  <a:tint val="75000"/>
                </a:schemeClr>
              </a:solidFill>
              <a:effectLst/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- Ορθογώνιο"/>
          <p:cNvSpPr>
            <a:spLocks noChangeArrowheads="1"/>
          </p:cNvSpPr>
          <p:nvPr/>
        </p:nvSpPr>
        <p:spPr bwMode="auto">
          <a:xfrm>
            <a:off x="250825" y="0"/>
            <a:ext cx="8424863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>
                <a:solidFill>
                  <a:srgbClr val="FF9900"/>
                </a:solidFill>
                <a:latin typeface="Calibri" pitchFamily="34" charset="0"/>
              </a:rPr>
              <a:t>ΤΙ ΕΙΝΑΙ ΑΞΙΟΛΟΓΗΣΗ</a:t>
            </a:r>
            <a:r>
              <a:rPr lang="el-GR" sz="2800" b="1">
                <a:solidFill>
                  <a:srgbClr val="FF3300"/>
                </a:solidFill>
                <a:latin typeface="Calibri" pitchFamily="34" charset="0"/>
              </a:rPr>
              <a:t>;</a:t>
            </a:r>
            <a:r>
              <a:rPr lang="el-GR" sz="2800" b="1">
                <a:latin typeface="Calibri" pitchFamily="34" charset="0"/>
              </a:rPr>
              <a:t> </a:t>
            </a:r>
            <a:endParaRPr lang="en-US" sz="2800" b="1">
              <a:latin typeface="Calibri" pitchFamily="34" charset="0"/>
            </a:endParaRPr>
          </a:p>
          <a:p>
            <a:endParaRPr lang="el-GR" sz="2800" b="1">
              <a:latin typeface="Calibri" pitchFamily="34" charset="0"/>
            </a:endParaRPr>
          </a:p>
          <a:p>
            <a:r>
              <a:rPr lang="el-GR" sz="2400">
                <a:latin typeface="Calibri" pitchFamily="34" charset="0"/>
              </a:rPr>
              <a:t>Ενεργοποίηση συστημάτων και μηχανισμών για την καταγραφή και αξιοποίηση πληροφοριών σχετικών με την ποιότητα της προσφοράς και τις αποκλίσεις από τους στόχους που έχουν τεθεί </a:t>
            </a:r>
          </a:p>
          <a:p>
            <a:endParaRPr lang="el-GR" sz="2400" b="1" i="1">
              <a:latin typeface="Calibri" pitchFamily="34" charset="0"/>
            </a:endParaRPr>
          </a:p>
          <a:p>
            <a:pPr algn="r"/>
            <a:r>
              <a:rPr lang="el-GR" sz="2400" b="1" i="1">
                <a:latin typeface="Calibri" pitchFamily="34" charset="0"/>
              </a:rPr>
              <a:t>ΔΕΝ είναι κατάταξη ΟΥΤΕ πιστοποίηση</a:t>
            </a:r>
          </a:p>
          <a:p>
            <a:endParaRPr lang="el-GR" sz="2800">
              <a:latin typeface="Calibri" pitchFamily="34" charset="0"/>
            </a:endParaRPr>
          </a:p>
          <a:p>
            <a:endParaRPr lang="el-GR" sz="2800">
              <a:latin typeface="Calibri" pitchFamily="34" charset="0"/>
            </a:endParaRPr>
          </a:p>
        </p:txBody>
      </p:sp>
      <p:sp>
        <p:nvSpPr>
          <p:cNvPr id="19458" name="2 - Ορθογώνιο"/>
          <p:cNvSpPr>
            <a:spLocks noChangeArrowheads="1"/>
          </p:cNvSpPr>
          <p:nvPr/>
        </p:nvSpPr>
        <p:spPr bwMode="auto">
          <a:xfrm>
            <a:off x="323850" y="3114675"/>
            <a:ext cx="820896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b="1">
                <a:solidFill>
                  <a:srgbClr val="FF9933"/>
                </a:solidFill>
                <a:latin typeface="Calibri" pitchFamily="34" charset="0"/>
              </a:rPr>
              <a:t>Η ΑΞΙΟΛΟΓΗΣΗ ΠΡΟΑΓΕΙ ΤΗΝ ΠΟΙΟΤΗΤΑ</a:t>
            </a:r>
            <a:r>
              <a:rPr lang="el-GR" sz="2400" b="1">
                <a:solidFill>
                  <a:srgbClr val="FF9933"/>
                </a:solidFill>
                <a:latin typeface="Calibri" pitchFamily="34" charset="0"/>
              </a:rPr>
              <a:t> </a:t>
            </a:r>
          </a:p>
          <a:p>
            <a:r>
              <a:rPr lang="el-GR" sz="2400">
                <a:latin typeface="Arial Unicode MS" pitchFamily="34" charset="-128"/>
              </a:rPr>
              <a:t>Θέτει στόχους ποιότητας και υποστηρίζει την επίτευξή τους</a:t>
            </a:r>
            <a:r>
              <a:rPr lang="el-GR" sz="2400"/>
              <a:t>. </a:t>
            </a:r>
          </a:p>
          <a:p>
            <a:r>
              <a:rPr lang="el-GR" sz="2400"/>
              <a:t> Ενισχύει τις καλές πρακτικές και αναγνωρίζει τις αδυναμίες</a:t>
            </a:r>
            <a:r>
              <a:rPr lang="el-GR" sz="2400">
                <a:latin typeface="Arial Unicode MS" pitchFamily="34" charset="-128"/>
              </a:rPr>
              <a:t> </a:t>
            </a:r>
          </a:p>
          <a:p>
            <a:r>
              <a:rPr lang="el-GR" sz="2400">
                <a:latin typeface="Arial Unicode MS" pitchFamily="34" charset="-128"/>
              </a:rPr>
              <a:t>•Οικοδομεί συστήματα αύξησης της αποδοτικότητας και ελέγχου της δραστηριότητας </a:t>
            </a:r>
          </a:p>
          <a:p>
            <a:r>
              <a:rPr lang="el-GR" sz="2400">
                <a:latin typeface="Arial Unicode MS" pitchFamily="34" charset="-128"/>
              </a:rPr>
              <a:t>•Κινητοποιεί και εμπνέει όλους προς την κατεύθυνση βελτίωσης της ποιότητας</a:t>
            </a:r>
            <a:r>
              <a:rPr lang="el-GR" sz="2400"/>
              <a:t> υιοθετώντας τις προτεινόμενς βελτιώσεις</a:t>
            </a:r>
            <a:endParaRPr lang="el-GR" sz="2400" b="1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smtClean="0">
                <a:solidFill>
                  <a:srgbClr val="FFFF00"/>
                </a:solidFill>
                <a:effectLst/>
              </a:rPr>
              <a:t>Τι είναι ποιότητα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sz="2400" smtClean="0">
                <a:effectLst/>
              </a:rPr>
              <a:t>ΠΟΙΟΤΗΤΑ   είναι η επιτυχής ανταπόκριση σε συγκεκριμένους στόχους με την ελάχιστη σπατάλη ανθρώπινου δυναμικού και πόρων</a:t>
            </a:r>
          </a:p>
          <a:p>
            <a:pPr eaLnBrk="1" hangingPunct="1">
              <a:lnSpc>
                <a:spcPct val="80000"/>
              </a:lnSpc>
            </a:pPr>
            <a:endParaRPr lang="el-GR" sz="240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endParaRPr lang="el-GR" sz="2400" smtClean="0"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400" smtClean="0">
                <a:effectLst/>
              </a:rPr>
              <a:t>Η ΔΙΑΣΦΑΛΙΣΗ της   Ποιότητας</a:t>
            </a:r>
            <a:r>
              <a:rPr lang="el-GR" sz="2400" smtClean="0">
                <a:solidFill>
                  <a:schemeClr val="accent2"/>
                </a:solidFill>
                <a:effectLst/>
              </a:rPr>
              <a:t> </a:t>
            </a:r>
            <a:r>
              <a:rPr lang="el-GR" sz="2400" smtClean="0">
                <a:effectLst/>
              </a:rPr>
              <a:t> εξαρτάται από την </a:t>
            </a:r>
            <a:r>
              <a:rPr lang="el-GR" sz="2400" b="1" smtClean="0">
                <a:effectLst/>
              </a:rPr>
              <a:t>εσωτερική ικανότητα </a:t>
            </a:r>
            <a:r>
              <a:rPr lang="el-GR" sz="2400" smtClean="0">
                <a:effectLst/>
              </a:rPr>
              <a:t>αυτό-αξιολόγησης που στοχεύει σε συνεχή βελτίωση.</a:t>
            </a:r>
            <a:endParaRPr lang="en-GB" sz="2400" smtClean="0">
              <a:effectLst/>
            </a:endParaRPr>
          </a:p>
          <a:p>
            <a:pPr>
              <a:lnSpc>
                <a:spcPct val="80000"/>
              </a:lnSpc>
            </a:pPr>
            <a:endParaRPr lang="el-GR" sz="2400" smtClean="0"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- Ορθογώνιο"/>
          <p:cNvSpPr>
            <a:spLocks noChangeArrowheads="1"/>
          </p:cNvSpPr>
          <p:nvPr/>
        </p:nvSpPr>
        <p:spPr bwMode="auto">
          <a:xfrm>
            <a:off x="250825" y="333375"/>
            <a:ext cx="8497888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>
              <a:latin typeface="Calibri" pitchFamily="34" charset="0"/>
            </a:endParaRPr>
          </a:p>
          <a:p>
            <a:r>
              <a:rPr lang="el-GR" sz="2800" b="1">
                <a:solidFill>
                  <a:srgbClr val="FFFF00"/>
                </a:solidFill>
                <a:latin typeface="Calibri" pitchFamily="34" charset="0"/>
              </a:rPr>
              <a:t>ΑΠΟΣΤΟΛΗ της ΑΔΙΠ </a:t>
            </a:r>
            <a:endParaRPr lang="en-US" sz="2800" b="1">
              <a:solidFill>
                <a:srgbClr val="FFFF00"/>
              </a:solidFill>
              <a:latin typeface="Calibri" pitchFamily="34" charset="0"/>
            </a:endParaRPr>
          </a:p>
          <a:p>
            <a:endParaRPr lang="el-GR" sz="2800" b="1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1.Να εφαρμόσει ένα ομοιόμορφο πρόγραμμα καταγραφής, αξιολόγησης και πιστοποίησης της προσφοράς των Τμημάτων και του συνόλου των ΑΕΙ</a:t>
            </a:r>
            <a:endParaRPr lang="en-US" sz="2800"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 </a:t>
            </a:r>
          </a:p>
          <a:p>
            <a:r>
              <a:rPr lang="el-GR" sz="2800">
                <a:latin typeface="Calibri" pitchFamily="34" charset="0"/>
              </a:rPr>
              <a:t>2.Να υποδεικνύει ενέργειες για τη βελτίωση της ποιότητας των υπηρεσιών των ΑΕΙ </a:t>
            </a:r>
            <a:endParaRPr lang="en-US" sz="2800">
              <a:latin typeface="Calibri" pitchFamily="34" charset="0"/>
            </a:endParaRPr>
          </a:p>
          <a:p>
            <a:endParaRPr lang="el-GR" sz="2800">
              <a:latin typeface="Calibri" pitchFamily="34" charset="0"/>
            </a:endParaRPr>
          </a:p>
          <a:p>
            <a:r>
              <a:rPr lang="el-GR" sz="2800">
                <a:latin typeface="Calibri" pitchFamily="34" charset="0"/>
              </a:rPr>
              <a:t>3.Να υποστηρίζει τη φιλοσοφία επιδίωξης συνεχούς βελτίωσης της ποιότητας στην Ανωτάτη Εκπαίδευση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- Ορθογώνιο"/>
          <p:cNvSpPr>
            <a:spLocks noChangeArrowheads="1"/>
          </p:cNvSpPr>
          <p:nvPr/>
        </p:nvSpPr>
        <p:spPr bwMode="auto">
          <a:xfrm>
            <a:off x="684213" y="0"/>
            <a:ext cx="7920037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>
              <a:latin typeface="Calibri" pitchFamily="34" charset="0"/>
            </a:endParaRPr>
          </a:p>
          <a:p>
            <a:endParaRPr lang="el-GR" sz="2400" b="1" i="1">
              <a:latin typeface="Calibri" pitchFamily="34" charset="0"/>
            </a:endParaRPr>
          </a:p>
          <a:p>
            <a:r>
              <a:rPr lang="el-GR" sz="2400" b="1" i="1">
                <a:latin typeface="Calibri" pitchFamily="34" charset="0"/>
              </a:rPr>
              <a:t> </a:t>
            </a:r>
            <a:endParaRPr lang="el-GR" sz="2400">
              <a:latin typeface="Calibri" pitchFamily="34" charset="0"/>
            </a:endParaRPr>
          </a:p>
        </p:txBody>
      </p:sp>
      <p:sp>
        <p:nvSpPr>
          <p:cNvPr id="21506" name="2 - Ορθογώνιο"/>
          <p:cNvSpPr>
            <a:spLocks noChangeArrowheads="1"/>
          </p:cNvSpPr>
          <p:nvPr/>
        </p:nvSpPr>
        <p:spPr bwMode="auto">
          <a:xfrm>
            <a:off x="395288" y="836613"/>
            <a:ext cx="842486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>
                <a:solidFill>
                  <a:srgbClr val="FFFF00"/>
                </a:solidFill>
                <a:latin typeface="Calibri" pitchFamily="34" charset="0"/>
              </a:rPr>
              <a:t>ΑΡΜΟΔΙΟΤΗΤΕΣ ΤΗΣ ΑΔΙΠ </a:t>
            </a:r>
          </a:p>
          <a:p>
            <a:pPr algn="ctr"/>
            <a:endParaRPr lang="el-GR" sz="2400" b="1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endParaRPr lang="el-GR" sz="2400" b="1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l-GR" sz="2400" b="1" i="1">
                <a:latin typeface="Calibri" pitchFamily="34" charset="0"/>
              </a:rPr>
              <a:t>1. Οργανώνει την Πιστοποίηση ποιότητας </a:t>
            </a:r>
          </a:p>
          <a:p>
            <a:r>
              <a:rPr lang="el-GR" sz="2400">
                <a:latin typeface="Calibri" pitchFamily="34" charset="0"/>
              </a:rPr>
              <a:t>Προγραμμάτων</a:t>
            </a:r>
            <a:r>
              <a:rPr lang="en-US" sz="2400">
                <a:latin typeface="Calibri" pitchFamily="34" charset="0"/>
              </a:rPr>
              <a:t> </a:t>
            </a:r>
            <a:r>
              <a:rPr lang="el-GR" sz="2400">
                <a:latin typeface="Calibri" pitchFamily="34" charset="0"/>
              </a:rPr>
              <a:t>Σπουδών και </a:t>
            </a:r>
          </a:p>
          <a:p>
            <a:r>
              <a:rPr lang="el-GR" sz="2400">
                <a:latin typeface="Calibri" pitchFamily="34" charset="0"/>
              </a:rPr>
              <a:t>Εσωτερικών Συστημάτων Διασφάλισης Ποιότητας </a:t>
            </a:r>
          </a:p>
          <a:p>
            <a:endParaRPr lang="el-GR" sz="2400">
              <a:latin typeface="Calibri" pitchFamily="34" charset="0"/>
            </a:endParaRPr>
          </a:p>
          <a:p>
            <a:r>
              <a:rPr lang="el-GR" sz="2400" b="1" i="1">
                <a:latin typeface="Calibri" pitchFamily="34" charset="0"/>
              </a:rPr>
              <a:t>2. Διαμορφώνει και δημοσιοποιεί </a:t>
            </a:r>
          </a:p>
          <a:p>
            <a:r>
              <a:rPr lang="el-GR" sz="2400" i="1">
                <a:latin typeface="Calibri" pitchFamily="34" charset="0"/>
              </a:rPr>
              <a:t>διεθνώς αναγνωρισμένα Κριτήρια, Διαδικασίες και Δείκτες Πιστοποίησης </a:t>
            </a:r>
          </a:p>
          <a:p>
            <a:endParaRPr lang="el-GR" sz="2400" i="1">
              <a:latin typeface="Calibri" pitchFamily="34" charset="0"/>
            </a:endParaRPr>
          </a:p>
          <a:p>
            <a:r>
              <a:rPr lang="el-GR" sz="2400" b="1" i="1">
                <a:latin typeface="Calibri" pitchFamily="34" charset="0"/>
              </a:rPr>
              <a:t>3. Υποστηρίζει τα ΑΕΙ </a:t>
            </a:r>
          </a:p>
          <a:p>
            <a:r>
              <a:rPr lang="el-GR" sz="2400">
                <a:latin typeface="Calibri" pitchFamily="34" charset="0"/>
              </a:rPr>
              <a:t>Στον σχεδιασμό των διαδικασιών διασφάλισης ποιότητας </a:t>
            </a:r>
            <a:r>
              <a:rPr lang="el-GR" sz="2400" b="1">
                <a:latin typeface="Calibri" pitchFamily="34" charset="0"/>
              </a:rPr>
              <a:t>Ν. </a:t>
            </a:r>
            <a:endParaRPr lang="el-GR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sz="4000" smtClean="0">
                <a:solidFill>
                  <a:srgbClr val="FFFF00"/>
                </a:solidFill>
                <a:effectLst/>
              </a:rPr>
              <a:t>Προβλήματα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  <a:noFill/>
          <a:ln/>
        </p:spPr>
        <p:txBody>
          <a:bodyPr/>
          <a:lstStyle/>
          <a:p>
            <a:pPr lvl="4" algn="r">
              <a:buFontTx/>
              <a:buNone/>
            </a:pPr>
            <a:r>
              <a:rPr lang="el-GR" sz="2400" b="1" smtClean="0"/>
              <a:t>Αρνητική στάση τόσο των ακαδημαϊκών όσο και των φοιτητών.</a:t>
            </a:r>
          </a:p>
          <a:p>
            <a:pPr lvl="4" algn="r">
              <a:buFontTx/>
              <a:buNone/>
            </a:pPr>
            <a:r>
              <a:rPr lang="el-GR" sz="2400" b="1" smtClean="0"/>
              <a:t> Εμπνέεται από:</a:t>
            </a:r>
            <a:endParaRPr lang="en-GB" sz="2400" b="1" smtClean="0"/>
          </a:p>
          <a:p>
            <a:pPr>
              <a:buFont typeface="Wingdings" pitchFamily="2" charset="2"/>
              <a:buNone/>
            </a:pPr>
            <a:r>
              <a:rPr lang="en-GB" b="1" smtClean="0"/>
              <a:t>	- </a:t>
            </a:r>
            <a:r>
              <a:rPr lang="el-GR" sz="2400" b="1" smtClean="0"/>
              <a:t>Άγνοια και παρανόηση</a:t>
            </a:r>
            <a:endParaRPr lang="en-GB" sz="2400" b="1" smtClean="0"/>
          </a:p>
          <a:p>
            <a:pPr>
              <a:buFont typeface="Wingdings" pitchFamily="2" charset="2"/>
              <a:buNone/>
            </a:pPr>
            <a:r>
              <a:rPr lang="en-GB" sz="2400" b="1" smtClean="0"/>
              <a:t>	- </a:t>
            </a:r>
            <a:r>
              <a:rPr lang="el-GR" sz="2400" b="1" smtClean="0"/>
              <a:t>Έλλειψη αυτοπεποίθησης</a:t>
            </a:r>
            <a:endParaRPr lang="en-GB" sz="2400" b="1" smtClean="0"/>
          </a:p>
          <a:p>
            <a:pPr>
              <a:buFont typeface="Wingdings" pitchFamily="2" charset="2"/>
              <a:buNone/>
            </a:pPr>
            <a:r>
              <a:rPr lang="en-GB" sz="2400" b="1" smtClean="0"/>
              <a:t>	- </a:t>
            </a:r>
            <a:r>
              <a:rPr lang="el-GR" sz="2400" b="1" smtClean="0"/>
              <a:t>Ενδοιασμούς και προκαταλήψεις</a:t>
            </a:r>
            <a:r>
              <a:rPr lang="el-GR" sz="2400" smtClean="0">
                <a:effectLst/>
              </a:rPr>
              <a:t> </a:t>
            </a:r>
            <a:endParaRPr lang="en-GB" sz="2400" b="1" smtClean="0"/>
          </a:p>
          <a:p>
            <a:pPr>
              <a:buFont typeface="Wingdings" pitchFamily="2" charset="2"/>
              <a:buNone/>
            </a:pPr>
            <a:r>
              <a:rPr lang="en-GB" sz="2400" b="1" smtClean="0"/>
              <a:t>	- </a:t>
            </a:r>
            <a:r>
              <a:rPr lang="el-GR" sz="2400" b="1" smtClean="0"/>
              <a:t>Πολιτική προπαγάνδα</a:t>
            </a:r>
          </a:p>
          <a:p>
            <a:pPr algn="ctr">
              <a:buFont typeface="Wingdings" pitchFamily="2" charset="2"/>
              <a:buNone/>
            </a:pPr>
            <a:r>
              <a:rPr lang="el-GR" sz="2400" b="1" smtClean="0"/>
              <a:t>Αμφιβολία για την αξιοποίηση των ευρημάτων της αξιολόγησης</a:t>
            </a:r>
            <a:endParaRPr lang="en-GB" sz="2400" b="1" smtClean="0"/>
          </a:p>
          <a:p>
            <a:pPr>
              <a:buFont typeface="Wingdings" pitchFamily="2" charset="2"/>
              <a:buNone/>
            </a:pPr>
            <a:endParaRPr lang="en-GB" sz="2400" b="1" smtClean="0"/>
          </a:p>
          <a:p>
            <a:r>
              <a:rPr lang="el-GR" sz="2400" b="1" smtClean="0"/>
              <a:t>Αύξηση  της γραφειοκρατίας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Κυματάκι">
  <a:themeElements>
    <a:clrScheme name="Κυματάκι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Κυματάκι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Κυματάκι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υματάκι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υματάκι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υματάκι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υματάκι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υματάκι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υματάκι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υματάκι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υματάκι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397</TotalTime>
  <Words>1330</Words>
  <Application>Microsoft Office PowerPoint</Application>
  <PresentationFormat>Προβολή στην οθόνη (4:3)</PresentationFormat>
  <Paragraphs>333</Paragraphs>
  <Slides>32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Πρότυπο σχεδίασης</vt:lpstr>
      </vt:variant>
      <vt:variant>
        <vt:i4>2</vt:i4>
      </vt:variant>
      <vt:variant>
        <vt:lpstr>Τίτλοι διαφανειών</vt:lpstr>
      </vt:variant>
      <vt:variant>
        <vt:i4>32</vt:i4>
      </vt:variant>
    </vt:vector>
  </HeadingPairs>
  <TitlesOfParts>
    <vt:vector size="40" baseType="lpstr">
      <vt:lpstr>Arial</vt:lpstr>
      <vt:lpstr>Wingdings</vt:lpstr>
      <vt:lpstr>Calibri</vt:lpstr>
      <vt:lpstr>Times New Roman</vt:lpstr>
      <vt:lpstr>Arial Unicode MS</vt:lpstr>
      <vt:lpstr>Tahoma</vt:lpstr>
      <vt:lpstr>Κυματάκι</vt:lpstr>
      <vt:lpstr>Κυματάκι</vt:lpstr>
      <vt:lpstr>  «Εφαρμογή της Πιστοποίησης  Ποιότητας  στα Ελληνικά Ιδρύματα Ανώτατης Εκπαίδευσης»  </vt:lpstr>
      <vt:lpstr>Διαφάνεια 2</vt:lpstr>
      <vt:lpstr>Διαφάνεια 3</vt:lpstr>
      <vt:lpstr>Διαφάνεια 4</vt:lpstr>
      <vt:lpstr>Διαφάνεια 5</vt:lpstr>
      <vt:lpstr>Τι είναι ποιότητα</vt:lpstr>
      <vt:lpstr>Διαφάνεια 7</vt:lpstr>
      <vt:lpstr>Διαφάνεια 8</vt:lpstr>
      <vt:lpstr>Προβλήματα 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ΤΑ ΕΛΛΗΝΙΚΑ ΑΕΙ</vt:lpstr>
      <vt:lpstr>ΧΩΡΟΘΕΤΗΣΗ ΙΔΡΥΜΑΤΩΝ ΚΑΙ ΤΜΗΜΑΤΩΝ   ΑΝΩΤΑΤΗΣ ΕΚΠΑΙΔΕΥΣΗΣ : ΕΤΟΣ 2010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ΜΕΛΛΟΝΤΙΚΕΣ ΠΡΟΟΠΤΙΚΕΣ</vt:lpstr>
      <vt:lpstr>ΣΥΜΠΕΡΑΣΜΑ</vt:lpstr>
      <vt:lpstr>Διαφάνεια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«Εφαρμογή της Πιστοποίησης  Ποιότητας  στα Ελληνικά Ιδρύματα Ανώτατης Εκπαίδευσης»  </dc:title>
  <dc:creator>Windows User</dc:creator>
  <cp:lastModifiedBy>hp620</cp:lastModifiedBy>
  <cp:revision>18</cp:revision>
  <dcterms:created xsi:type="dcterms:W3CDTF">2013-02-19T21:47:04Z</dcterms:created>
  <dcterms:modified xsi:type="dcterms:W3CDTF">2013-02-21T23:42:40Z</dcterms:modified>
</cp:coreProperties>
</file>