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5" r:id="rId5"/>
    <p:sldId id="264" r:id="rId6"/>
    <p:sldId id="271" r:id="rId7"/>
    <p:sldId id="266" r:id="rId8"/>
    <p:sldId id="267" r:id="rId9"/>
    <p:sldId id="268" r:id="rId10"/>
    <p:sldId id="269" r:id="rId11"/>
    <p:sldId id="260" r:id="rId12"/>
    <p:sldId id="259" r:id="rId13"/>
    <p:sldId id="258" r:id="rId14"/>
    <p:sldId id="262" r:id="rId15"/>
    <p:sldId id="272" r:id="rId16"/>
  </p:sldIdLst>
  <p:sldSz cx="9144000" cy="6858000" type="screen4x3"/>
  <p:notesSz cx="7104063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AC00"/>
    <a:srgbClr val="009900"/>
    <a:srgbClr val="BCEBFA"/>
    <a:srgbClr val="FF0066"/>
    <a:srgbClr val="3399FF"/>
    <a:srgbClr val="FF9900"/>
    <a:srgbClr val="FFCC00"/>
    <a:srgbClr val="FF6600"/>
    <a:srgbClr val="FAFA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Sheet1!$A$1:$A$6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Sheet1!$A$1:$A$6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5">
                  <c:v>7</c:v>
                </c:pt>
              </c:numCache>
            </c:numRef>
          </c:val>
        </c:ser>
        <c:dLbls/>
        <c:gapWidth val="0"/>
        <c:axId val="76035200"/>
        <c:axId val="76037120"/>
      </c:barChart>
      <c:catAx>
        <c:axId val="76035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l-GR" sz="1600"/>
                  <a:t>Ακαδημαϊκό έτος</a:t>
                </a:r>
                <a:endParaRPr lang="en-US" sz="1600"/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76037120"/>
        <c:crosses val="autoZero"/>
        <c:auto val="1"/>
        <c:lblAlgn val="ctr"/>
        <c:lblOffset val="100"/>
      </c:catAx>
      <c:valAx>
        <c:axId val="76037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l-GR" sz="1600"/>
                  <a:t>Αριθμός εισερχομένων φοιτητών</a:t>
                </a:r>
              </a:p>
            </c:rich>
          </c:tx>
          <c:layout/>
        </c:title>
        <c:numFmt formatCode="General" sourceLinked="1"/>
        <c:tickLblPos val="nextTo"/>
        <c:crossAx val="76035200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12700">
      <a:solidFill>
        <a:srgbClr val="00000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/>
      </a:pPr>
      <a:endParaRPr lang="el-G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Sheet1!$A$10:$A$17</c:f>
              <c:strCache>
                <c:ptCount val="8"/>
                <c:pt idx="0">
                  <c:v>Αγγλία</c:v>
                </c:pt>
                <c:pt idx="1">
                  <c:v>Γαλλία</c:v>
                </c:pt>
                <c:pt idx="2">
                  <c:v>Εσθονία</c:v>
                </c:pt>
                <c:pt idx="3">
                  <c:v>Ιρλανδία</c:v>
                </c:pt>
                <c:pt idx="4">
                  <c:v>Κύπρος</c:v>
                </c:pt>
                <c:pt idx="5">
                  <c:v>Ρουμανία</c:v>
                </c:pt>
                <c:pt idx="6">
                  <c:v>Ουγγαρία</c:v>
                </c:pt>
                <c:pt idx="7">
                  <c:v>Ισπανία</c:v>
                </c:pt>
              </c:strCache>
            </c:strRef>
          </c:cat>
          <c:val>
            <c:numRef>
              <c:f>Sheet1!$B$10:$B$17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spPr>
    <a:ln w="19050">
      <a:solidFill>
        <a:srgbClr val="000000"/>
      </a:solidFill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600">
          <a:effectLst/>
        </a:defRPr>
      </a:pPr>
      <a:endParaRPr lang="el-GR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20F3A-A927-44B0-9623-DBD3BB3ADD0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11582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2EE5A-59C5-4890-B700-DA0A5CB413D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53106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1C973-E13F-4AE6-8A37-52CA4D46EAA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690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29E3-D373-4901-B42C-1A830FDD027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636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14AFC-DDDD-42C2-B15A-446E6E22225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62222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36842-1144-43D0-8BA0-3BE3AA01E88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18911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8A5B-93FE-46E3-B279-D65E4BD23B7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8179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2122-3C93-49A7-8D44-A8043B19B11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13033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C5C7-B78F-4317-860A-0AEBE1E3476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59560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3C31-42AA-4AEB-9790-4EE986908D3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23241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69029-8D23-4ECA-B781-0A5F0417055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18395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141E9-61AA-448D-BC0D-75ADDF6BB37B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54125"/>
            <a:ext cx="7772400" cy="1778731"/>
          </a:xfrm>
        </p:spPr>
        <p:txBody>
          <a:bodyPr/>
          <a:lstStyle/>
          <a:p>
            <a:r>
              <a:rPr lang="el-GR" altLang="en-US" sz="4000" b="1" dirty="0" smtClean="0">
                <a:solidFill>
                  <a:srgbClr val="FF9933"/>
                </a:solidFill>
                <a:latin typeface="Times New Roman" pitchFamily="18" charset="0"/>
              </a:rPr>
              <a:t>Απασχόληση φοιτητών </a:t>
            </a:r>
            <a:r>
              <a:rPr lang="en-US" altLang="en-US" sz="4000" b="1" dirty="0" smtClean="0">
                <a:solidFill>
                  <a:srgbClr val="FF9933"/>
                </a:solidFill>
                <a:latin typeface="Times New Roman" pitchFamily="18" charset="0"/>
              </a:rPr>
              <a:t>Erasmus</a:t>
            </a:r>
            <a:r>
              <a:rPr lang="el-GR" altLang="en-US" sz="4000" b="1" dirty="0" smtClean="0">
                <a:solidFill>
                  <a:srgbClr val="FF9933"/>
                </a:solidFill>
                <a:latin typeface="Times New Roman" pitchFamily="18" charset="0"/>
              </a:rPr>
              <a:t> για πρακτική άσκηση στο Γεωπονικό Πανεπιστήμιο Αθηνών</a:t>
            </a:r>
            <a:endParaRPr lang="el-GR" altLang="en-US" sz="40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03575" y="3444875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altLang="en-US" sz="2000" b="1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2058" name="Picture 10" descr="students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492375"/>
            <a:ext cx="5138737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979613" y="4937125"/>
            <a:ext cx="51847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1400" b="1" dirty="0" smtClean="0"/>
              <a:t>Αριάδνη Λ. </a:t>
            </a:r>
            <a:r>
              <a:rPr lang="el-GR" altLang="en-US" sz="1400" b="1" dirty="0" err="1" smtClean="0"/>
              <a:t>Χάγερ</a:t>
            </a:r>
            <a:r>
              <a:rPr lang="el-GR" altLang="en-US" sz="1400" b="1" dirty="0" smtClean="0"/>
              <a:t>-Θεοδωρίδου </a:t>
            </a:r>
            <a:endParaRPr lang="en-US" altLang="en-US" sz="1200" b="1" i="1" dirty="0"/>
          </a:p>
          <a:p>
            <a:pPr algn="ctr">
              <a:spcBef>
                <a:spcPct val="50000"/>
              </a:spcBef>
            </a:pPr>
            <a:r>
              <a:rPr lang="el-GR" altLang="en-US" sz="1200" i="1" dirty="0" smtClean="0"/>
              <a:t>Τμηματική υπεύθυνη για το </a:t>
            </a:r>
            <a:r>
              <a:rPr lang="en-US" altLang="en-US" sz="1200" i="1" dirty="0" smtClean="0"/>
              <a:t>Erasmus</a:t>
            </a:r>
            <a:endParaRPr lang="el-GR" altLang="en-US" sz="1200" i="1" dirty="0" smtClean="0"/>
          </a:p>
          <a:p>
            <a:pPr algn="ctr">
              <a:spcBef>
                <a:spcPct val="50000"/>
              </a:spcBef>
            </a:pPr>
            <a:r>
              <a:rPr lang="el-GR" altLang="en-US" sz="1200" i="1" dirty="0"/>
              <a:t>Τ</a:t>
            </a:r>
            <a:r>
              <a:rPr lang="el-GR" altLang="en-US" sz="1200" i="1" dirty="0" smtClean="0"/>
              <a:t>μήμα Επιστήμης Ζωικής Παραγωγής και Υδατοκαλλιεργειών </a:t>
            </a:r>
          </a:p>
          <a:p>
            <a:pPr algn="ctr">
              <a:spcBef>
                <a:spcPct val="50000"/>
              </a:spcBef>
            </a:pPr>
            <a:r>
              <a:rPr lang="el-GR" altLang="en-US" sz="1200" i="1" dirty="0" smtClean="0"/>
              <a:t>Γεωπονικό Πανεπιστήμιο Αθηνών</a:t>
            </a:r>
            <a:endParaRPr lang="el-G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l-GR" dirty="0" smtClean="0"/>
              <a:t>Ενδυνάμωση υπαρχόντων επαφών</a:t>
            </a:r>
          </a:p>
          <a:p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Μπορεί να μετατρέψει τις απλές επαφές σε συνεργασίες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Με την υποστήριξη της κινητικότητας </a:t>
            </a: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683568" y="1014636"/>
            <a:ext cx="720080" cy="864096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 descr="C:\Users\ΑΡΙΑΔΝΗ\Desktop\1476929_10151822628557322_23827468_n.jpg"/>
          <p:cNvPicPr>
            <a:picLocks noChangeAspect="1" noChangeArrowheads="1"/>
          </p:cNvPicPr>
          <p:nvPr/>
        </p:nvPicPr>
        <p:blipFill>
          <a:blip r:embed="rId2" cstate="print"/>
          <a:srcRect t="21620" b="16830"/>
          <a:stretch>
            <a:fillRect/>
          </a:stretch>
        </p:blipFill>
        <p:spPr bwMode="auto">
          <a:xfrm>
            <a:off x="899592" y="3406904"/>
            <a:ext cx="7236296" cy="3340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36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700800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9300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031" y="27225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692275" y="-28575"/>
            <a:ext cx="7056438" cy="1143000"/>
          </a:xfrm>
        </p:spPr>
        <p:txBody>
          <a:bodyPr/>
          <a:lstStyle/>
          <a:p>
            <a:r>
              <a:rPr lang="en-US" altLang="en-US" sz="3200" b="1" dirty="0"/>
              <a:t>Erasmus Student Network </a:t>
            </a:r>
            <a:r>
              <a:rPr lang="el-GR" altLang="en-US" sz="3200" b="1" dirty="0" smtClean="0"/>
              <a:t>στο ΓΠΑ</a:t>
            </a:r>
            <a:endParaRPr lang="el-GR" altLang="en-US" sz="3200" b="1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3319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 descr="P22501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93" y="1412776"/>
            <a:ext cx="313213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208316_194696587234972_168917106479587_454532_6387175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31019">
            <a:off x="539750" y="184467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205100_194696437234987_168917106479587_454524_3464050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73767_452593963945_532773945_5612201_8308546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2669">
            <a:off x="6084888" y="549275"/>
            <a:ext cx="2579687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207778_194696630568301_168917106479587_454534_6914445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416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95288" y="403225"/>
            <a:ext cx="55451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en-US" sz="2400" dirty="0" smtClean="0"/>
              <a:t>Διοργάνωση εκδηλώσεων για την καλύτερη ενσωμάτωση των εισερχόμενων φοιτητών</a:t>
            </a:r>
            <a:endParaRPr lang="el-GR" altLang="en-US" sz="2400" dirty="0"/>
          </a:p>
        </p:txBody>
      </p:sp>
      <p:pic>
        <p:nvPicPr>
          <p:cNvPr id="5139" name="Picture 19" descr="208401_194696250568339_168917106479587_454514_599211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P225014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zech_republic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765175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lovenia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3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oland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92375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oland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124325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e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4989513"/>
            <a:ext cx="4318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oland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5919788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sp-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84538"/>
            <a:ext cx="43180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975"/>
            <a:ext cx="8229600" cy="503238"/>
          </a:xfrm>
        </p:spPr>
        <p:txBody>
          <a:bodyPr/>
          <a:lstStyle/>
          <a:p>
            <a:pPr algn="l"/>
            <a:r>
              <a:rPr lang="el-GR" altLang="en-US" sz="2000" b="1" i="1" dirty="0" smtClean="0">
                <a:solidFill>
                  <a:schemeClr val="tx1"/>
                </a:solidFill>
              </a:rPr>
              <a:t>Οι εισερχόμενοι φοιτητές έγραψαν φεύγοντας…</a:t>
            </a:r>
            <a:endParaRPr lang="el-GR" altLang="en-US" sz="2000" i="1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60483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«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Erasmus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experience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Agricultural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Athens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has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stretched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mind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new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directions</a:t>
            </a:r>
            <a:r>
              <a:rPr lang="el-GR" altLang="en-US" sz="1400" b="1" i="1" dirty="0"/>
              <a:t>. I </a:t>
            </a:r>
            <a:r>
              <a:rPr lang="el-GR" altLang="en-US" sz="1400" b="1" i="1" dirty="0" err="1"/>
              <a:t>was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pleasantly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surprised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academic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level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</a:t>
            </a:r>
            <a:r>
              <a:rPr lang="el-GR" altLang="en-US" sz="1400" b="1" dirty="0" err="1"/>
              <a:t>Filip</a:t>
            </a:r>
            <a:r>
              <a:rPr lang="el-GR" altLang="en-US" sz="1400" b="1" dirty="0"/>
              <a:t> K. (</a:t>
            </a:r>
            <a:r>
              <a:rPr lang="el-GR" altLang="en-US" sz="1400" b="1" dirty="0" err="1"/>
              <a:t>Czech</a:t>
            </a:r>
            <a:r>
              <a:rPr lang="el-GR" altLang="en-US" sz="1400" b="1" dirty="0"/>
              <a:t> </a:t>
            </a:r>
            <a:r>
              <a:rPr lang="el-GR" altLang="en-US" sz="1400" b="1" dirty="0" err="1"/>
              <a:t>Republic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«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Agricultural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Athens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offered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various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types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courses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professors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were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helpful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reliable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impressed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with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their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way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thinking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about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life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Deja</a:t>
            </a:r>
            <a:r>
              <a:rPr lang="el-GR" altLang="en-US" sz="1400" b="1" dirty="0"/>
              <a:t> M. (</a:t>
            </a:r>
            <a:r>
              <a:rPr lang="el-GR" altLang="en-US" sz="1400" b="1" dirty="0" err="1"/>
              <a:t>Slovenia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</a:t>
            </a:r>
            <a:r>
              <a:rPr lang="el-GR" altLang="en-US" sz="1400" b="1" i="1" dirty="0" err="1"/>
              <a:t>Through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Erasmus</a:t>
            </a:r>
            <a:r>
              <a:rPr lang="el-GR" altLang="en-US" sz="1400" b="1" i="1" dirty="0"/>
              <a:t>, I </a:t>
            </a:r>
            <a:r>
              <a:rPr lang="el-GR" altLang="en-US" sz="1400" b="1" i="1" dirty="0" err="1"/>
              <a:t>changed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some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ways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thinking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started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feeling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as</a:t>
            </a:r>
            <a:r>
              <a:rPr lang="el-GR" altLang="en-US" sz="1400" b="1" i="1" dirty="0"/>
              <a:t> a </a:t>
            </a:r>
            <a:r>
              <a:rPr lang="el-GR" altLang="en-US" sz="1400" b="1" i="1" dirty="0" err="1"/>
              <a:t>European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citizen</a:t>
            </a:r>
            <a:r>
              <a:rPr lang="el-GR" altLang="en-US" sz="1400" b="1" i="1" dirty="0"/>
              <a:t>. </a:t>
            </a:r>
            <a:r>
              <a:rPr lang="el-GR" altLang="en-US" sz="1400" b="1" i="1" dirty="0" err="1"/>
              <a:t>Europe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not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huge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anymore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because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have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colleagues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Spain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Italy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Germany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Finland</a:t>
            </a:r>
            <a:r>
              <a:rPr lang="el-GR" altLang="en-US" sz="1400" b="1" i="1" dirty="0"/>
              <a:t> …</a:t>
            </a:r>
            <a:r>
              <a:rPr lang="el-GR" altLang="en-US" sz="1400" b="1" i="1" dirty="0" err="1"/>
              <a:t>These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countries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now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close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Poland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Mateusz</a:t>
            </a:r>
            <a:r>
              <a:rPr lang="el-GR" altLang="en-US" sz="1400" b="1" dirty="0"/>
              <a:t> C. (</a:t>
            </a:r>
            <a:r>
              <a:rPr lang="el-GR" altLang="en-US" sz="1400" b="1" dirty="0" err="1"/>
              <a:t>Poland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laboratory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work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has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been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productive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have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got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most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out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it</a:t>
            </a:r>
            <a:r>
              <a:rPr lang="el-GR" altLang="en-US" sz="1400" b="1" i="1" dirty="0"/>
              <a:t>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Carmen</a:t>
            </a:r>
            <a:r>
              <a:rPr lang="el-GR" altLang="en-US" sz="1400" b="1" dirty="0"/>
              <a:t> </a:t>
            </a:r>
            <a:r>
              <a:rPr lang="el-GR" altLang="en-US" sz="1400" b="1" dirty="0" err="1"/>
              <a:t>Priscila</a:t>
            </a:r>
            <a:r>
              <a:rPr lang="el-GR" altLang="en-US" sz="1400" b="1" dirty="0"/>
              <a:t> C.R. (</a:t>
            </a:r>
            <a:r>
              <a:rPr lang="el-GR" altLang="en-US" sz="1400" b="1" dirty="0" err="1"/>
              <a:t>Spain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«I </a:t>
            </a:r>
            <a:r>
              <a:rPr lang="el-GR" altLang="en-US" sz="1400" b="1" i="1" dirty="0" err="1"/>
              <a:t>will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advise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people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from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participate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Erasmus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programme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especially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a </a:t>
            </a:r>
            <a:r>
              <a:rPr lang="el-GR" altLang="en-US" sz="1400" b="1" i="1" dirty="0" err="1"/>
              <a:t>country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which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different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ours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like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Greece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so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that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learn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about</a:t>
            </a:r>
            <a:r>
              <a:rPr lang="el-GR" altLang="en-US" sz="1400" b="1" i="1" dirty="0"/>
              <a:t> a </a:t>
            </a:r>
            <a:r>
              <a:rPr lang="el-GR" altLang="en-US" sz="1400" b="1" i="1" dirty="0" err="1"/>
              <a:t>culture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which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worth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finding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out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about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Ewelina</a:t>
            </a:r>
            <a:r>
              <a:rPr lang="el-GR" altLang="en-US" sz="1400" b="1" dirty="0"/>
              <a:t> R. (</a:t>
            </a:r>
            <a:r>
              <a:rPr lang="el-GR" altLang="en-US" sz="1400" b="1" dirty="0" err="1"/>
              <a:t>Poland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«</a:t>
            </a:r>
            <a:r>
              <a:rPr lang="el-GR" altLang="en-US" sz="1400" b="1" i="1" dirty="0" err="1"/>
              <a:t>Students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professors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friendly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more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open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each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other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than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country</a:t>
            </a:r>
            <a:r>
              <a:rPr lang="el-GR" altLang="en-US" sz="1400" b="1" i="1" dirty="0"/>
              <a:t>.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courses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were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interesting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enjoyed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learning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here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Magdalena</a:t>
            </a:r>
            <a:r>
              <a:rPr lang="el-GR" altLang="en-US" sz="1400" b="1" dirty="0"/>
              <a:t> B. (</a:t>
            </a:r>
            <a:r>
              <a:rPr lang="el-GR" altLang="en-US" sz="1400" b="1" dirty="0" err="1"/>
              <a:t>Germany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academic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level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Agricultural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Athens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good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because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lecturers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seem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experts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their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field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knowledge</a:t>
            </a:r>
            <a:r>
              <a:rPr lang="el-GR" altLang="en-US" sz="1400" b="1" i="1" dirty="0"/>
              <a:t>. I </a:t>
            </a:r>
            <a:r>
              <a:rPr lang="el-GR" altLang="en-US" sz="1400" b="1" i="1" dirty="0" err="1"/>
              <a:t>am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happy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had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opportunity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see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how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organisation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studies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works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another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Martyna</a:t>
            </a:r>
            <a:r>
              <a:rPr lang="el-GR" altLang="en-US" sz="1400" b="1" dirty="0"/>
              <a:t> S. (</a:t>
            </a:r>
            <a:r>
              <a:rPr lang="el-GR" altLang="en-US" sz="1400" b="1" dirty="0" err="1"/>
              <a:t>Poland</a:t>
            </a:r>
            <a:r>
              <a:rPr lang="el-GR" altLang="en-US" sz="14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Γεωπονική Αθηνών 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49275"/>
            <a:ext cx="404812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823" y="1196752"/>
            <a:ext cx="4248150" cy="1366838"/>
          </a:xfrm>
        </p:spPr>
        <p:txBody>
          <a:bodyPr/>
          <a:lstStyle/>
          <a:p>
            <a:r>
              <a:rPr lang="el-GR" altLang="en-US" sz="3200" b="1" i="1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ευχαριστώ</a:t>
            </a:r>
            <a:r>
              <a:rPr lang="en-US" altLang="en-US" sz="3200" b="1" i="1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altLang="en-US" sz="3200" b="1" i="1" dirty="0">
              <a:solidFill>
                <a:srgbClr val="00A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3" name="Picture 11" descr="C:\Users\Αριάδνη\AppData\Local\Microsoft\Windows\Temporary Internet Files\Content.IE5\RSVW3MTR\MC9000307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538" y="188640"/>
            <a:ext cx="1623060" cy="14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87060" y="2216701"/>
            <a:ext cx="3861955" cy="4790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altLang="en-US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Καλές Γιορτές</a:t>
            </a:r>
            <a:r>
              <a:rPr lang="en-US" altLang="en-US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altLang="en-US" sz="32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P225014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zech_republic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765175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lovenia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3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oland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92375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oland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124325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e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4989513"/>
            <a:ext cx="4318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oland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5919788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sp-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84538"/>
            <a:ext cx="43180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975"/>
            <a:ext cx="8229600" cy="503238"/>
          </a:xfrm>
        </p:spPr>
        <p:txBody>
          <a:bodyPr/>
          <a:lstStyle/>
          <a:p>
            <a:pPr algn="l"/>
            <a:r>
              <a:rPr lang="el-GR" altLang="en-US" sz="2000" b="1" i="1" dirty="0" smtClean="0">
                <a:solidFill>
                  <a:schemeClr val="tx1"/>
                </a:solidFill>
              </a:rPr>
              <a:t>Οι εισερχόμενοι φοιτητές έγραψαν φεύγοντας…</a:t>
            </a:r>
            <a:endParaRPr lang="el-GR" altLang="en-US" sz="2000" i="1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60483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«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Erasmus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experience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Agricultural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Athens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has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stretched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mind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new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directions</a:t>
            </a:r>
            <a:r>
              <a:rPr lang="el-GR" altLang="en-US" sz="1400" b="1" i="1" dirty="0"/>
              <a:t>. I </a:t>
            </a:r>
            <a:r>
              <a:rPr lang="el-GR" altLang="en-US" sz="1400" b="1" i="1" dirty="0" err="1"/>
              <a:t>was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pleasantly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surprised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academic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level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</a:t>
            </a:r>
            <a:r>
              <a:rPr lang="el-GR" altLang="en-US" sz="1400" b="1" dirty="0" err="1"/>
              <a:t>Filip</a:t>
            </a:r>
            <a:r>
              <a:rPr lang="el-GR" altLang="en-US" sz="1400" b="1" dirty="0"/>
              <a:t> K. (</a:t>
            </a:r>
            <a:r>
              <a:rPr lang="el-GR" altLang="en-US" sz="1400" b="1" dirty="0" err="1"/>
              <a:t>Czech</a:t>
            </a:r>
            <a:r>
              <a:rPr lang="el-GR" altLang="en-US" sz="1400" b="1" dirty="0"/>
              <a:t> </a:t>
            </a:r>
            <a:r>
              <a:rPr lang="el-GR" altLang="en-US" sz="1400" b="1" dirty="0" err="1"/>
              <a:t>Republic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«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Agricultural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Athens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offered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various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types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courses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professors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were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helpful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reliable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impressed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with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their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way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thinking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about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life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Deja</a:t>
            </a:r>
            <a:r>
              <a:rPr lang="el-GR" altLang="en-US" sz="1400" b="1" dirty="0"/>
              <a:t> M. (</a:t>
            </a:r>
            <a:r>
              <a:rPr lang="el-GR" altLang="en-US" sz="1400" b="1" dirty="0" err="1"/>
              <a:t>Slovenia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</a:t>
            </a:r>
            <a:r>
              <a:rPr lang="el-GR" altLang="en-US" sz="1400" b="1" i="1" dirty="0" err="1"/>
              <a:t>Through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Erasmus</a:t>
            </a:r>
            <a:r>
              <a:rPr lang="el-GR" altLang="en-US" sz="1400" b="1" i="1" dirty="0"/>
              <a:t>, I </a:t>
            </a:r>
            <a:r>
              <a:rPr lang="el-GR" altLang="en-US" sz="1400" b="1" i="1" dirty="0" err="1"/>
              <a:t>changed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some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ways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thinking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started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feeling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as</a:t>
            </a:r>
            <a:r>
              <a:rPr lang="el-GR" altLang="en-US" sz="1400" b="1" i="1" dirty="0"/>
              <a:t> a </a:t>
            </a:r>
            <a:r>
              <a:rPr lang="el-GR" altLang="en-US" sz="1400" b="1" i="1" dirty="0" err="1"/>
              <a:t>European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citizen</a:t>
            </a:r>
            <a:r>
              <a:rPr lang="el-GR" altLang="en-US" sz="1400" b="1" i="1" dirty="0"/>
              <a:t>. </a:t>
            </a:r>
            <a:r>
              <a:rPr lang="el-GR" altLang="en-US" sz="1400" b="1" i="1" dirty="0" err="1"/>
              <a:t>Europe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not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huge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anymore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because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have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colleagues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Spain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Italy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Germany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Finland</a:t>
            </a:r>
            <a:r>
              <a:rPr lang="el-GR" altLang="en-US" sz="1400" b="1" i="1" dirty="0"/>
              <a:t> …</a:t>
            </a:r>
            <a:r>
              <a:rPr lang="el-GR" altLang="en-US" sz="1400" b="1" i="1" dirty="0" err="1"/>
              <a:t>These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countries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now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close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Poland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Mateusz</a:t>
            </a:r>
            <a:r>
              <a:rPr lang="el-GR" altLang="en-US" sz="1400" b="1" dirty="0"/>
              <a:t> C. (</a:t>
            </a:r>
            <a:r>
              <a:rPr lang="el-GR" altLang="en-US" sz="1400" b="1" dirty="0" err="1"/>
              <a:t>Poland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laboratory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work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has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been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productive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have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got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most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out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it</a:t>
            </a:r>
            <a:r>
              <a:rPr lang="el-GR" altLang="en-US" sz="1400" b="1" i="1" dirty="0"/>
              <a:t>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Carmen</a:t>
            </a:r>
            <a:r>
              <a:rPr lang="el-GR" altLang="en-US" sz="1400" b="1" dirty="0"/>
              <a:t> </a:t>
            </a:r>
            <a:r>
              <a:rPr lang="el-GR" altLang="en-US" sz="1400" b="1" dirty="0" err="1"/>
              <a:t>Priscila</a:t>
            </a:r>
            <a:r>
              <a:rPr lang="el-GR" altLang="en-US" sz="1400" b="1" dirty="0"/>
              <a:t> C.R. (</a:t>
            </a:r>
            <a:r>
              <a:rPr lang="el-GR" altLang="en-US" sz="1400" b="1" dirty="0" err="1"/>
              <a:t>Spain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«I </a:t>
            </a:r>
            <a:r>
              <a:rPr lang="el-GR" altLang="en-US" sz="1400" b="1" i="1" dirty="0" err="1"/>
              <a:t>will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advise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people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from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participate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Erasmus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programme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especially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a </a:t>
            </a:r>
            <a:r>
              <a:rPr lang="el-GR" altLang="en-US" sz="1400" b="1" i="1" dirty="0" err="1"/>
              <a:t>country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which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different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ours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like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Greece</a:t>
            </a:r>
            <a:r>
              <a:rPr lang="el-GR" altLang="en-US" sz="1400" b="1" i="1" dirty="0"/>
              <a:t>, </a:t>
            </a:r>
            <a:r>
              <a:rPr lang="el-GR" altLang="en-US" sz="1400" b="1" i="1" dirty="0" err="1"/>
              <a:t>so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that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learn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about</a:t>
            </a:r>
            <a:r>
              <a:rPr lang="el-GR" altLang="en-US" sz="1400" b="1" i="1" dirty="0"/>
              <a:t> a </a:t>
            </a:r>
            <a:r>
              <a:rPr lang="el-GR" altLang="en-US" sz="1400" b="1" i="1" dirty="0" err="1"/>
              <a:t>culture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which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worth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finding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out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about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Ewelina</a:t>
            </a:r>
            <a:r>
              <a:rPr lang="el-GR" altLang="en-US" sz="1400" b="1" dirty="0"/>
              <a:t> R. (</a:t>
            </a:r>
            <a:r>
              <a:rPr lang="el-GR" altLang="en-US" sz="1400" b="1" dirty="0" err="1"/>
              <a:t>Poland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i="1" dirty="0"/>
              <a:t>	«</a:t>
            </a:r>
            <a:r>
              <a:rPr lang="el-GR" altLang="en-US" sz="1400" b="1" i="1" dirty="0" err="1"/>
              <a:t>Students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professors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friendly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more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open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each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other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than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my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country</a:t>
            </a:r>
            <a:r>
              <a:rPr lang="el-GR" altLang="en-US" sz="1400" b="1" i="1" dirty="0"/>
              <a:t>.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courses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were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interesting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and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enjoyed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learning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here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Magdalena</a:t>
            </a:r>
            <a:r>
              <a:rPr lang="el-GR" altLang="en-US" sz="1400" b="1" dirty="0"/>
              <a:t> B. (</a:t>
            </a:r>
            <a:r>
              <a:rPr lang="el-GR" altLang="en-US" sz="1400" b="1" dirty="0" err="1"/>
              <a:t>Germany</a:t>
            </a:r>
            <a:r>
              <a:rPr lang="el-GR" altLang="en-US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n-US" sz="1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i="1" dirty="0"/>
              <a:t>«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academic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level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Agricultural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Athens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good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because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lecturers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seem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be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experts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their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field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knowledge</a:t>
            </a:r>
            <a:r>
              <a:rPr lang="el-GR" altLang="en-US" sz="1400" b="1" i="1" dirty="0"/>
              <a:t>. I </a:t>
            </a:r>
            <a:r>
              <a:rPr lang="el-GR" altLang="en-US" sz="1400" b="1" i="1" dirty="0" err="1"/>
              <a:t>am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very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happy</a:t>
            </a:r>
            <a:r>
              <a:rPr lang="el-GR" altLang="en-US" sz="1400" b="1" i="1" dirty="0"/>
              <a:t> I </a:t>
            </a:r>
            <a:r>
              <a:rPr lang="el-GR" altLang="en-US" sz="1400" b="1" i="1" dirty="0" err="1"/>
              <a:t>had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the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opportunity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to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see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how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organisation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of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studies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works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in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another</a:t>
            </a:r>
            <a:r>
              <a:rPr lang="el-GR" altLang="en-US" sz="1400" b="1" i="1" dirty="0"/>
              <a:t> </a:t>
            </a:r>
            <a:r>
              <a:rPr lang="el-GR" altLang="en-US" sz="1400" b="1" i="1" dirty="0" err="1"/>
              <a:t>University</a:t>
            </a:r>
            <a:r>
              <a:rPr lang="el-GR" altLang="en-US" sz="1400" b="1" i="1" dirty="0"/>
              <a:t>.»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n-US" sz="1400" b="1" dirty="0"/>
              <a:t>	</a:t>
            </a:r>
            <a:r>
              <a:rPr lang="el-GR" altLang="en-US" sz="1400" b="1" dirty="0" err="1"/>
              <a:t>Martyna</a:t>
            </a:r>
            <a:r>
              <a:rPr lang="el-GR" altLang="en-US" sz="1400" b="1" dirty="0"/>
              <a:t> S. (</a:t>
            </a:r>
            <a:r>
              <a:rPr lang="el-GR" altLang="en-US" sz="1400" b="1" dirty="0" err="1"/>
              <a:t>Poland</a:t>
            </a:r>
            <a:r>
              <a:rPr lang="el-GR" altLang="en-U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283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3720174"/>
          </a:xfrm>
        </p:spPr>
        <p:txBody>
          <a:bodyPr/>
          <a:lstStyle/>
          <a:p>
            <a:r>
              <a:rPr lang="el-GR" sz="2800" dirty="0" smtClean="0"/>
              <a:t>Το Πανεπιστήμιό μας δέχεται φοιτητές για πρακτική άσκηση στα εργαστήρια όλων των τμημάτων</a:t>
            </a:r>
          </a:p>
          <a:p>
            <a:r>
              <a:rPr lang="el-GR" sz="2800" dirty="0" smtClean="0"/>
              <a:t>Η πρακτική περιλαμβάνει συμμετοχή στα πειράματα και στις λοιπές δραστηριότητες </a:t>
            </a:r>
          </a:p>
          <a:p>
            <a:r>
              <a:rPr lang="el-GR" sz="2800" dirty="0" smtClean="0"/>
              <a:t> Ανάθεση κάποιου θέματος για τη διάρκεια της πρακτικής </a:t>
            </a:r>
          </a:p>
          <a:p>
            <a:r>
              <a:rPr lang="el-GR" sz="2800" dirty="0" smtClean="0"/>
              <a:t>Εκπόνηση μέρους της πτυχιακής τους μελέτης</a:t>
            </a:r>
          </a:p>
          <a:p>
            <a:r>
              <a:rPr lang="el-GR" sz="2800" dirty="0" smtClean="0"/>
              <a:t>Επίβλεψη από μέλος ΔΕΠ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9070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9"/>
            <a:ext cx="4762872" cy="6336704"/>
          </a:xfrm>
        </p:spPr>
        <p:txBody>
          <a:bodyPr/>
          <a:lstStyle/>
          <a:p>
            <a:r>
              <a:rPr lang="el-GR" dirty="0" smtClean="0"/>
              <a:t>Οι εισερχόμενοι φοιτητές θα πρέπει να γίνουν δεκτοί από τον επιβλέποντα  καθηγητή σε ένα από τα εργαστήρια του ΓΠΑ</a:t>
            </a:r>
          </a:p>
          <a:p>
            <a:pPr marL="0" indent="0">
              <a:buNone/>
            </a:pPr>
            <a:endParaRPr lang="el-GR" sz="1400" dirty="0" smtClean="0"/>
          </a:p>
          <a:p>
            <a:r>
              <a:rPr lang="el-GR" dirty="0" smtClean="0"/>
              <a:t>Για να εργαστούν σε κάποιο εργαστήριο θα πρέπει να έχουν ασφάλεια αστικής ευθύνης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C:\Users\ΑΡΙΑΔΝΗ\Desktop\1493035_10151822624532322_210731165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460" y="3717032"/>
            <a:ext cx="4002304" cy="300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3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library_students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403"/>
            <a:ext cx="4104456" cy="17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240440"/>
            <a:ext cx="8229600" cy="4525963"/>
          </a:xfrm>
        </p:spPr>
        <p:txBody>
          <a:bodyPr/>
          <a:lstStyle/>
          <a:p>
            <a:r>
              <a:rPr lang="el-GR" dirty="0" smtClean="0"/>
              <a:t>Από το 2008 έως σήμερα έχουμε υποδεχθεί συνολικά 16 φοιτητές </a:t>
            </a:r>
            <a:r>
              <a:rPr lang="en-US" dirty="0" smtClean="0"/>
              <a:t>Erasmus </a:t>
            </a:r>
            <a:r>
              <a:rPr lang="el-GR" dirty="0" smtClean="0"/>
              <a:t>για πρακτική </a:t>
            </a:r>
          </a:p>
          <a:p>
            <a:endParaRPr lang="el-GR" dirty="0" smtClean="0"/>
          </a:p>
          <a:p>
            <a:pPr marL="4856163" lvl="8" indent="-457200">
              <a:buFont typeface="Wingdings" panose="05000000000000000000" pitchFamily="2" charset="2"/>
              <a:buChar char="Ø"/>
            </a:pPr>
            <a:r>
              <a:rPr lang="el-GR" sz="3200" dirty="0" smtClean="0"/>
              <a:t>και αναμένουμε στο επόμενο εξάμηνο έως 7 ακόμα</a:t>
            </a:r>
            <a:endParaRPr lang="en-US" sz="32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274774"/>
              </p:ext>
            </p:extLst>
          </p:nvPr>
        </p:nvGraphicFramePr>
        <p:xfrm>
          <a:off x="207962" y="1844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926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Χώρες προέλευσης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756418"/>
              </p:ext>
            </p:extLst>
          </p:nvPr>
        </p:nvGraphicFramePr>
        <p:xfrm>
          <a:off x="2010569" y="1340768"/>
          <a:ext cx="485616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9714"/>
          </a:xfrm>
        </p:spPr>
        <p:txBody>
          <a:bodyPr/>
          <a:lstStyle/>
          <a:p>
            <a:r>
              <a:rPr lang="el-GR" dirty="0" smtClean="0"/>
              <a:t>Αντικείμενα απασχόλησης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745"/>
            <a:ext cx="8229600" cy="4978559"/>
          </a:xfrm>
        </p:spPr>
        <p:txBody>
          <a:bodyPr/>
          <a:lstStyle/>
          <a:p>
            <a:r>
              <a:rPr lang="el-GR" sz="2800" dirty="0" smtClean="0"/>
              <a:t>Μικροβιολογία και Βιοτεχνολογία Τροφίμων</a:t>
            </a:r>
          </a:p>
          <a:p>
            <a:r>
              <a:rPr lang="el-GR" sz="2800" dirty="0" smtClean="0"/>
              <a:t>Μηχανική Τροφίμων, Επεξεργασία και συντήρηση Γεωργικών προϊόντων </a:t>
            </a:r>
          </a:p>
          <a:p>
            <a:r>
              <a:rPr lang="el-GR" sz="2800" dirty="0" smtClean="0"/>
              <a:t>Μοριακή Βιολογία</a:t>
            </a:r>
          </a:p>
          <a:p>
            <a:r>
              <a:rPr lang="el-GR" sz="2800" dirty="0" smtClean="0"/>
              <a:t>Γεωργικές Κατασκευές-Εφαρμοσμένη Μηχανική</a:t>
            </a:r>
          </a:p>
          <a:p>
            <a:r>
              <a:rPr lang="el-GR" sz="2800" dirty="0" err="1" smtClean="0"/>
              <a:t>Αμπελολογία</a:t>
            </a:r>
            <a:endParaRPr lang="el-GR" sz="2800" dirty="0" smtClean="0"/>
          </a:p>
          <a:p>
            <a:r>
              <a:rPr lang="el-GR" sz="2800" dirty="0" smtClean="0"/>
              <a:t>Χημεία </a:t>
            </a:r>
          </a:p>
          <a:p>
            <a:r>
              <a:rPr lang="el-GR" sz="2800" dirty="0" smtClean="0"/>
              <a:t>Διοίκηση Γεωργικών Επιχειρήσεων και Εκμεταλλεύσεων </a:t>
            </a:r>
          </a:p>
          <a:p>
            <a:r>
              <a:rPr lang="el-GR" sz="2800" dirty="0" smtClean="0"/>
              <a:t>Μοριακές μέθοδοι στη Ζωοτεχνία</a:t>
            </a:r>
            <a:endParaRPr lang="en-US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0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675456"/>
          </a:xfrm>
        </p:spPr>
        <p:txBody>
          <a:bodyPr/>
          <a:lstStyle/>
          <a:p>
            <a:r>
              <a:rPr lang="el-GR" dirty="0" smtClean="0"/>
              <a:t>Οφέλη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184576"/>
          </a:xfrm>
        </p:spPr>
        <p:txBody>
          <a:bodyPr/>
          <a:lstStyle/>
          <a:p>
            <a:pPr marL="0" indent="0">
              <a:buNone/>
            </a:pPr>
            <a:r>
              <a:rPr lang="el-GR" i="1" dirty="0" smtClean="0"/>
              <a:t>Φυσικά οι επιβλέποντες χρειάζεται να επενδύσουν χρόνο αλλά </a:t>
            </a:r>
          </a:p>
          <a:p>
            <a:pPr marL="0" indent="0">
              <a:buNone/>
            </a:pPr>
            <a:r>
              <a:rPr lang="el-GR" i="1" dirty="0" smtClean="0"/>
              <a:t>(αν η επένδυση είναι επιτυχημένη…)</a:t>
            </a:r>
          </a:p>
          <a:p>
            <a:r>
              <a:rPr lang="el-GR" dirty="0" smtClean="0"/>
              <a:t>συνεισφορά </a:t>
            </a:r>
            <a:r>
              <a:rPr lang="el-GR" dirty="0" smtClean="0"/>
              <a:t>στο</a:t>
            </a:r>
          </a:p>
          <a:p>
            <a:pPr>
              <a:buNone/>
            </a:pPr>
            <a:r>
              <a:rPr lang="el-GR" dirty="0" smtClean="0"/>
              <a:t>εργαστήριο </a:t>
            </a:r>
            <a:r>
              <a:rPr lang="el-GR" dirty="0" smtClean="0"/>
              <a:t>με τη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συμμετοχή </a:t>
            </a:r>
            <a:r>
              <a:rPr lang="el-GR" dirty="0" smtClean="0"/>
              <a:t>στα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πειράματα </a:t>
            </a:r>
            <a:r>
              <a:rPr lang="el-GR" dirty="0" smtClean="0"/>
              <a:t>και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λοιπές </a:t>
            </a:r>
            <a:r>
              <a:rPr lang="el-GR" dirty="0" smtClean="0"/>
              <a:t>εργασίες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2052" name="Picture 4" descr="C:\Users\ΑΡΙΑΔΝΗ\Desktop\1477693_10151822627132322_1757967655_n.jpg"/>
          <p:cNvPicPr>
            <a:picLocks noChangeAspect="1" noChangeArrowheads="1"/>
          </p:cNvPicPr>
          <p:nvPr/>
        </p:nvPicPr>
        <p:blipFill>
          <a:blip r:embed="rId3" cstate="print"/>
          <a:srcRect t="18251"/>
          <a:stretch>
            <a:fillRect/>
          </a:stretch>
        </p:blipFill>
        <p:spPr bwMode="auto">
          <a:xfrm>
            <a:off x="3707904" y="2708920"/>
            <a:ext cx="493277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03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el-GR" dirty="0" smtClean="0"/>
              <a:t>Θετική επίδραση των εισερχομένων φοιτητών στους υπόλοιπους φοιτητές και νέους ερευνητές του εργαστηρίου</a:t>
            </a:r>
          </a:p>
          <a:p>
            <a:r>
              <a:rPr lang="el-GR" dirty="0" smtClean="0"/>
              <a:t>Ανταλλαγή πολιτισμικών στοιχείων</a:t>
            </a:r>
          </a:p>
          <a:p>
            <a:r>
              <a:rPr lang="el-GR" dirty="0" smtClean="0"/>
              <a:t>Ανανέωση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6289675"/>
            <a:ext cx="604838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49275" y="6348413"/>
            <a:ext cx="388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l-GR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Γεωπονικό Πανεπιστήμιο Αθηνών </a:t>
            </a:r>
            <a:r>
              <a:rPr lang="en-US" altLang="en-US" sz="1800" b="1" dirty="0" smtClean="0">
                <a:solidFill>
                  <a:srgbClr val="FF9933"/>
                </a:solidFill>
                <a:latin typeface="Times New Roman" pitchFamily="18" charset="0"/>
              </a:rPr>
              <a:t>www.aua.gr</a:t>
            </a:r>
            <a:endParaRPr lang="el-GR" altLang="en-US" sz="18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ΑΡΙΑΔΝΗ\Desktop\1491192_10151822634637322_2374330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3787328" cy="2840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57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Σημαντικές συνέργιες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761"/>
            <a:ext cx="8229600" cy="4978559"/>
          </a:xfrm>
        </p:spPr>
        <p:txBody>
          <a:bodyPr/>
          <a:lstStyle/>
          <a:p>
            <a:r>
              <a:rPr lang="el-GR" dirty="0" smtClean="0"/>
              <a:t>Ανάπτυξη νέων δεσμών μεταξύ του εργαστηρίου που υποδέχεται τους φοιτητές </a:t>
            </a:r>
            <a:r>
              <a:rPr lang="en-US" dirty="0" smtClean="0"/>
              <a:t>Erasmus </a:t>
            </a:r>
            <a:r>
              <a:rPr lang="el-GR" dirty="0" smtClean="0"/>
              <a:t>και του Πανεπιστημίου προέλευσης</a:t>
            </a:r>
          </a:p>
          <a:p>
            <a:r>
              <a:rPr lang="el-GR" dirty="0" smtClean="0"/>
              <a:t>Συχνά προκύπτουν νέες ερευνητικές συνεργασίες</a:t>
            </a:r>
          </a:p>
          <a:p>
            <a:r>
              <a:rPr lang="el-GR" dirty="0" smtClean="0"/>
              <a:t>Ευκαιρίες για περισσότερη κινητικότητα </a:t>
            </a:r>
          </a:p>
          <a:p>
            <a:r>
              <a:rPr lang="el-GR" dirty="0" smtClean="0"/>
              <a:t>Ενάρετος κύκλος διαπανεπιστημιακών σχέσεων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326</Words>
  <Application>Microsoft Office PowerPoint</Application>
  <PresentationFormat>Προβολή στην οθόνη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Προεπιλεγμένη σχεδίαση</vt:lpstr>
      <vt:lpstr>Απασχόληση φοιτητών Erasmus για πρακτική άσκηση στο Γεωπονικό Πανεπιστήμιο Αθηνών</vt:lpstr>
      <vt:lpstr>Διαφάνεια 2</vt:lpstr>
      <vt:lpstr>Διαφάνεια 3</vt:lpstr>
      <vt:lpstr>Διαφάνεια 4</vt:lpstr>
      <vt:lpstr>Διαφάνεια 5</vt:lpstr>
      <vt:lpstr>Αντικείμενα απασχόλησης</vt:lpstr>
      <vt:lpstr>Οφέλη</vt:lpstr>
      <vt:lpstr>Διαφάνεια 8</vt:lpstr>
      <vt:lpstr>Σημαντικές συνέργιες</vt:lpstr>
      <vt:lpstr>Διαφάνεια 10</vt:lpstr>
      <vt:lpstr>Erasmus Student Network στο ΓΠΑ</vt:lpstr>
      <vt:lpstr>Διαφάνεια 12</vt:lpstr>
      <vt:lpstr>Οι εισερχόμενοι φοιτητές έγραψαν φεύγοντας…</vt:lpstr>
      <vt:lpstr>Σας ευχαριστώ!</vt:lpstr>
      <vt:lpstr>Οι εισερχόμενοι φοιτητές έγραψαν φεύγοντας…</vt:lpstr>
    </vt:vector>
  </TitlesOfParts>
  <Company>AUA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Αριάδνη</dc:creator>
  <cp:lastModifiedBy>ΑΡΙΑΔΝΗ</cp:lastModifiedBy>
  <cp:revision>27</cp:revision>
  <dcterms:created xsi:type="dcterms:W3CDTF">2011-04-18T14:17:18Z</dcterms:created>
  <dcterms:modified xsi:type="dcterms:W3CDTF">2013-12-19T21:29:06Z</dcterms:modified>
</cp:coreProperties>
</file>